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charts/chart28.xml" ContentType="application/vnd.openxmlformats-officedocument.drawingml.char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notesSlides/notesSlide16.xml" ContentType="application/vnd.openxmlformats-officedocument.presentationml.notesSlide+xml"/>
  <Override PartName="/ppt/charts/chart24.xml" ContentType="application/vnd.openxmlformats-officedocument.drawingml.char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hart31.xml" ContentType="application/vnd.openxmlformats-officedocument.drawingml.chart+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notesSlides/notesSlide3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chart29.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notesSlides/notesSlide19.xml" ContentType="application/vnd.openxmlformats-officedocument.presentationml.notesSlide+xml"/>
  <Override PartName="/ppt/charts/chart27.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charts/chart16.xml" ContentType="application/vnd.openxmlformats-officedocument.drawingml.chart+xml"/>
  <Override PartName="/ppt/notesSlides/notesSlide17.xml" ContentType="application/vnd.openxmlformats-officedocument.presentationml.notesSlide+xml"/>
  <Override PartName="/ppt/charts/chart25.xml" ContentType="application/vnd.openxmlformats-officedocument.drawingml.chart+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charts/chart23.xml" ContentType="application/vnd.openxmlformats-officedocument.drawingml.chart+xml"/>
  <Override PartName="/ppt/notesSlides/notesSlide26.xml" ContentType="application/vnd.openxmlformats-officedocument.presentationml.notesSlide+xml"/>
  <Override PartName="/ppt/charts/chart32.xml" ContentType="application/vnd.openxmlformats-officedocument.drawingml.chart+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charts/chart21.xml" ContentType="application/vnd.openxmlformats-officedocument.drawingml.chart+xml"/>
  <Override PartName="/ppt/charts/chart30.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charts/chart26.xml" ContentType="application/vnd.openxmlformats-officedocument.drawingml.chart+xml"/>
  <Default Extension="rels" ContentType="application/vnd.openxmlformats-package.relationships+xml"/>
  <Override PartName="/ppt/slides/slide23.xml" ContentType="application/vnd.openxmlformats-officedocument.presentationml.slide+xml"/>
  <Override PartName="/ppt/charts/chart15.xml" ContentType="application/vnd.openxmlformats-officedocument.drawingml.chart+xml"/>
  <Override PartName="/ppt/notesSlides/notesSlide25.xml" ContentType="application/vnd.openxmlformats-officedocument.presentationml.notesSlide+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charts/chart22.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69" r:id="rId3"/>
    <p:sldId id="516" r:id="rId4"/>
    <p:sldId id="591" r:id="rId5"/>
    <p:sldId id="592" r:id="rId6"/>
    <p:sldId id="593" r:id="rId7"/>
    <p:sldId id="594" r:id="rId8"/>
    <p:sldId id="595" r:id="rId9"/>
    <p:sldId id="596" r:id="rId10"/>
    <p:sldId id="597" r:id="rId11"/>
    <p:sldId id="598" r:id="rId12"/>
    <p:sldId id="600" r:id="rId13"/>
    <p:sldId id="601" r:id="rId14"/>
    <p:sldId id="602" r:id="rId15"/>
    <p:sldId id="603" r:id="rId16"/>
    <p:sldId id="604" r:id="rId17"/>
    <p:sldId id="605" r:id="rId18"/>
    <p:sldId id="606" r:id="rId19"/>
    <p:sldId id="607" r:id="rId20"/>
    <p:sldId id="608" r:id="rId21"/>
    <p:sldId id="549" r:id="rId22"/>
    <p:sldId id="610" r:id="rId23"/>
    <p:sldId id="611" r:id="rId24"/>
    <p:sldId id="612" r:id="rId25"/>
    <p:sldId id="613" r:id="rId26"/>
    <p:sldId id="614" r:id="rId27"/>
    <p:sldId id="615" r:id="rId28"/>
    <p:sldId id="616" r:id="rId29"/>
    <p:sldId id="617" r:id="rId30"/>
    <p:sldId id="618" r:id="rId31"/>
    <p:sldId id="619" r:id="rId32"/>
    <p:sldId id="620" r:id="rId33"/>
    <p:sldId id="621" r:id="rId34"/>
    <p:sldId id="622" r:id="rId35"/>
    <p:sldId id="327" r:id="rId36"/>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Φωτεινό στυλ 3 - Έμφαση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Φωτεινό στυλ 3 - Έμφαση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94685" autoAdjust="0"/>
  </p:normalViewPr>
  <p:slideViewPr>
    <p:cSldViewPr>
      <p:cViewPr varScale="1">
        <p:scale>
          <a:sx n="111" d="100"/>
          <a:sy n="111" d="100"/>
        </p:scale>
        <p:origin x="-13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_________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_________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_____________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_________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_________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_________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_________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_________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_________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_________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_________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______________Microsoft_Office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______________Microsoft_Office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______________Microsoft_Office_Excel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______________Microsoft_Office_Excel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______________Microsoft_Office_Excel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______________Microsoft_Office_Excel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______________Microsoft_Office_Excel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___________________Microsoft_Office_Excel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___________________Microsoft_Office_Excel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Office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___________________Microsoft_Office_Excel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______________Microsoft_Office_Excel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___________________Microsoft_Office_Excel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______________Microsoft_Office_Excel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_________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_________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_________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_________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ΚΑΤΑΝΑΛΩΤΩΝ '!$B$5</c:f>
              <c:strCache>
                <c:ptCount val="1"/>
                <c:pt idx="0">
                  <c:v>5 - Πολύ</c:v>
                </c:pt>
              </c:strCache>
            </c:strRef>
          </c:tx>
          <c:spPr>
            <a:solidFill>
              <a:srgbClr val="C00000"/>
            </a:solidFill>
          </c:spPr>
          <c:dLbls>
            <c:txPr>
              <a:bodyPr/>
              <a:lstStyle/>
              <a:p>
                <a:pPr>
                  <a:defRPr sz="1400" b="1">
                    <a:solidFill>
                      <a:schemeClr val="bg1"/>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'!$D$5;'EXTRA ΚΑΤΑΝΑΛΩΤΩΝ '!$H$5)</c:f>
              <c:numCache>
                <c:formatCode>0%</c:formatCode>
                <c:ptCount val="2"/>
                <c:pt idx="0">
                  <c:v>0.24324324324324331</c:v>
                </c:pt>
                <c:pt idx="1">
                  <c:v>0.24501424501424507</c:v>
                </c:pt>
              </c:numCache>
            </c:numRef>
          </c:val>
        </c:ser>
        <c:ser>
          <c:idx val="1"/>
          <c:order val="1"/>
          <c:tx>
            <c:strRef>
              <c:f>'EXTRA ΚΑΤΑΝΑΛΩΤΩΝ '!$B$6</c:f>
              <c:strCache>
                <c:ptCount val="1"/>
                <c:pt idx="0">
                  <c:v>4 - Αρκετά</c:v>
                </c:pt>
              </c:strCache>
            </c:strRef>
          </c:tx>
          <c:spPr>
            <a:solidFill>
              <a:schemeClr val="accent3">
                <a:lumMod val="60000"/>
                <a:lumOff val="40000"/>
              </a:schemeClr>
            </a:solidFill>
          </c:spPr>
          <c:dLbls>
            <c:txPr>
              <a:bodyPr/>
              <a:lstStyle/>
              <a:p>
                <a:pPr>
                  <a:defRPr sz="1400" b="1">
                    <a:solidFill>
                      <a:schemeClr val="bg1"/>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'!$D$6;'EXTRA ΚΑΤΑΝΑΛΩΤΩΝ '!$H$6)</c:f>
              <c:numCache>
                <c:formatCode>0%</c:formatCode>
                <c:ptCount val="2"/>
                <c:pt idx="0">
                  <c:v>0.19772403982930303</c:v>
                </c:pt>
                <c:pt idx="1">
                  <c:v>0.24928774928774936</c:v>
                </c:pt>
              </c:numCache>
            </c:numRef>
          </c:val>
        </c:ser>
        <c:ser>
          <c:idx val="2"/>
          <c:order val="2"/>
          <c:tx>
            <c:strRef>
              <c:f>'EXTRA ΚΑΤΑΝΑΛΩΤΩΝ '!$B$7</c:f>
              <c:strCache>
                <c:ptCount val="1"/>
                <c:pt idx="0">
                  <c:v>3 - Ούτε Πολύ/Ούτε Λίγο</c:v>
                </c:pt>
              </c:strCache>
            </c:strRef>
          </c:tx>
          <c:spPr>
            <a:solidFill>
              <a:schemeClr val="bg1">
                <a:lumMod val="65000"/>
              </a:schemeClr>
            </a:solidFill>
          </c:spPr>
          <c:dLbls>
            <c:txPr>
              <a:bodyPr/>
              <a:lstStyle/>
              <a:p>
                <a:pPr>
                  <a:defRPr sz="1400" b="1">
                    <a:solidFill>
                      <a:schemeClr val="bg1"/>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'!$D$7;'EXTRA ΚΑΤΑΝΑΛΩΤΩΝ '!$H$7)</c:f>
              <c:numCache>
                <c:formatCode>0%</c:formatCode>
                <c:ptCount val="2"/>
                <c:pt idx="0">
                  <c:v>0.21052631578947376</c:v>
                </c:pt>
                <c:pt idx="1">
                  <c:v>0.18091168091168094</c:v>
                </c:pt>
              </c:numCache>
            </c:numRef>
          </c:val>
        </c:ser>
        <c:ser>
          <c:idx val="3"/>
          <c:order val="3"/>
          <c:tx>
            <c:strRef>
              <c:f>'EXTRA ΚΑΤΑΝΑΛΩΤΩΝ '!$B$8</c:f>
              <c:strCache>
                <c:ptCount val="1"/>
                <c:pt idx="0">
                  <c:v>2 - Λίγο</c:v>
                </c:pt>
              </c:strCache>
            </c:strRef>
          </c:tx>
          <c:spPr>
            <a:solidFill>
              <a:srgbClr val="0070C0"/>
            </a:solidFill>
          </c:spPr>
          <c:dLbls>
            <c:txPr>
              <a:bodyPr/>
              <a:lstStyle/>
              <a:p>
                <a:pPr>
                  <a:defRPr sz="1400" b="1">
                    <a:solidFill>
                      <a:schemeClr val="bg1"/>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'!$D$8;'EXTRA ΚΑΤΑΝΑΛΩΤΩΝ '!$H$8)</c:f>
              <c:numCache>
                <c:formatCode>0%</c:formatCode>
                <c:ptCount val="2"/>
                <c:pt idx="0">
                  <c:v>0.170697012802276</c:v>
                </c:pt>
                <c:pt idx="1">
                  <c:v>9.9715099715099773E-2</c:v>
                </c:pt>
              </c:numCache>
            </c:numRef>
          </c:val>
        </c:ser>
        <c:ser>
          <c:idx val="4"/>
          <c:order val="4"/>
          <c:tx>
            <c:strRef>
              <c:f>'EXTRA ΚΑΤΑΝΑΛΩΤΩΝ '!$B$9</c:f>
              <c:strCache>
                <c:ptCount val="1"/>
                <c:pt idx="0">
                  <c:v>1 - Καθόλου</c:v>
                </c:pt>
              </c:strCache>
            </c:strRef>
          </c:tx>
          <c:spPr>
            <a:solidFill>
              <a:srgbClr val="002060"/>
            </a:solidFill>
          </c:spPr>
          <c:dLbls>
            <c:txPr>
              <a:bodyPr/>
              <a:lstStyle/>
              <a:p>
                <a:pPr>
                  <a:defRPr sz="1400" b="1">
                    <a:solidFill>
                      <a:schemeClr val="bg1"/>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'!$D$9;'EXTRA ΚΑΤΑΝΑΛΩΤΩΝ '!$H$9)</c:f>
              <c:numCache>
                <c:formatCode>0%</c:formatCode>
                <c:ptCount val="2"/>
                <c:pt idx="0">
                  <c:v>0.17496443812233306</c:v>
                </c:pt>
                <c:pt idx="1">
                  <c:v>0.21794871794871795</c:v>
                </c:pt>
              </c:numCache>
            </c:numRef>
          </c:val>
        </c:ser>
        <c:ser>
          <c:idx val="5"/>
          <c:order val="5"/>
          <c:tx>
            <c:strRef>
              <c:f>'EXTRA ΚΑΤΑΝΑΛΩΤΩΝ '!$B$10</c:f>
              <c:strCache>
                <c:ptCount val="1"/>
                <c:pt idx="0">
                  <c:v>Δεν έχω γνώμη/Δεν απαντώ (αυθόρμητα)</c:v>
                </c:pt>
              </c:strCache>
            </c:strRef>
          </c:tx>
          <c:spPr>
            <a:solidFill>
              <a:srgbClr val="FFC000"/>
            </a:solidFill>
          </c:spPr>
          <c:dLbls>
            <c:dLbl>
              <c:idx val="0"/>
              <c:layout>
                <c:manualLayout>
                  <c:x val="0"/>
                  <c:y val="0.13317709596892863"/>
                </c:manualLayout>
              </c:layout>
              <c:showVal val="1"/>
            </c:dLbl>
            <c:dLbl>
              <c:idx val="1"/>
              <c:layout>
                <c:manualLayout>
                  <c:x val="1.401618685637508E-3"/>
                  <c:y val="0.14397493249049431"/>
                </c:manualLayout>
              </c:layout>
              <c:showVal val="1"/>
            </c:dLbl>
            <c:txPr>
              <a:bodyPr/>
              <a:lstStyle/>
              <a:p>
                <a:pPr>
                  <a:defRPr sz="1400" b="1">
                    <a:solidFill>
                      <a:sysClr val="windowText" lastClr="000000"/>
                    </a:solidFill>
                  </a:defRPr>
                </a:pPr>
                <a:endParaRPr lang="el-GR"/>
              </a:p>
            </c:txPr>
            <c:showVal val="1"/>
          </c:dLbls>
          <c:cat>
            <c:strRef>
              <c:f>('EXTRA ΚΑΤΑΝΑΛΩΤΩΝ '!$D$4;'EXTRA ΚΑΤΑΝΑΛΩΤΩΝ '!$H$4)</c:f>
              <c:strCache>
                <c:ptCount val="2"/>
                <c:pt idx="0">
                  <c:v>Για την υγεία σας</c:v>
                </c:pt>
                <c:pt idx="1">
                  <c:v>Για τα οικονομικά σας</c:v>
                </c:pt>
              </c:strCache>
            </c:strRef>
          </c:cat>
          <c:val>
            <c:numRef>
              <c:f>('EXTRA ΚΑΤΑΝΑΛΩΤΩΝ '!$D$10;'EXTRA ΚΑΤΑΝΑΛΩΤΩΝ '!$H$10)</c:f>
              <c:numCache>
                <c:formatCode>0%</c:formatCode>
                <c:ptCount val="2"/>
                <c:pt idx="0">
                  <c:v>2.8449502133712661E-3</c:v>
                </c:pt>
                <c:pt idx="1">
                  <c:v>7.1225071225071244E-3</c:v>
                </c:pt>
              </c:numCache>
            </c:numRef>
          </c:val>
        </c:ser>
        <c:dLbls>
          <c:showVal val="1"/>
        </c:dLbls>
        <c:gapWidth val="95"/>
        <c:overlap val="100"/>
        <c:axId val="215063168"/>
        <c:axId val="215081344"/>
      </c:barChart>
      <c:catAx>
        <c:axId val="215063168"/>
        <c:scaling>
          <c:orientation val="maxMin"/>
        </c:scaling>
        <c:axPos val="l"/>
        <c:numFmt formatCode="General" sourceLinked="1"/>
        <c:tickLblPos val="nextTo"/>
        <c:txPr>
          <a:bodyPr/>
          <a:lstStyle/>
          <a:p>
            <a:pPr>
              <a:defRPr sz="1050" b="1"/>
            </a:pPr>
            <a:endParaRPr lang="el-GR"/>
          </a:p>
        </c:txPr>
        <c:crossAx val="215081344"/>
        <c:crosses val="autoZero"/>
        <c:auto val="1"/>
        <c:lblAlgn val="ctr"/>
        <c:lblOffset val="100"/>
      </c:catAx>
      <c:valAx>
        <c:axId val="215081344"/>
        <c:scaling>
          <c:orientation val="minMax"/>
        </c:scaling>
        <c:delete val="1"/>
        <c:axPos val="t"/>
        <c:numFmt formatCode="0%" sourceLinked="1"/>
        <c:tickLblPos val="none"/>
        <c:crossAx val="215063168"/>
        <c:crosses val="autoZero"/>
        <c:crossBetween val="between"/>
      </c:valAx>
      <c:spPr>
        <a:noFill/>
        <a:ln>
          <a:noFill/>
        </a:ln>
      </c:spPr>
    </c:plotArea>
    <c:legend>
      <c:legendPos val="t"/>
      <c:layout/>
    </c:legend>
    <c:plotVisOnly val="1"/>
    <c:dispBlanksAs val="gap"/>
  </c:chart>
  <c:spPr>
    <a:noFill/>
    <a:ln>
      <a:noFill/>
    </a:ln>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manualLayout>
          <c:layoutTarget val="inner"/>
          <c:xMode val="edge"/>
          <c:yMode val="edge"/>
          <c:x val="0.35398844572825267"/>
          <c:y val="3.7308888755950204E-2"/>
          <c:w val="0.60737828072013167"/>
          <c:h val="0.92538222248809965"/>
        </c:manualLayout>
      </c:layout>
      <c:bar3DChart>
        <c:barDir val="bar"/>
        <c:grouping val="stacked"/>
        <c:ser>
          <c:idx val="0"/>
          <c:order val="0"/>
          <c:spPr>
            <a:solidFill>
              <a:srgbClr val="0070C0"/>
            </a:solidFill>
          </c:spPr>
          <c:dPt>
            <c:idx val="2"/>
            <c:spPr>
              <a:solidFill>
                <a:srgbClr val="002060"/>
              </a:solidFill>
            </c:spPr>
          </c:dPt>
          <c:dPt>
            <c:idx val="3"/>
            <c:spPr>
              <a:solidFill>
                <a:srgbClr val="C00000"/>
              </a:solidFill>
            </c:spPr>
          </c:dPt>
          <c:dPt>
            <c:idx val="4"/>
            <c:spPr>
              <a:solidFill>
                <a:schemeClr val="bg1">
                  <a:lumMod val="65000"/>
                </a:schemeClr>
              </a:solidFill>
            </c:spPr>
          </c:dPt>
          <c:dLbls>
            <c:dLbl>
              <c:idx val="0"/>
              <c:layout>
                <c:manualLayout>
                  <c:x val="5.8789764100285163E-2"/>
                  <c:y val="1.6958585798159186E-2"/>
                </c:manualLayout>
              </c:layout>
              <c:showVal val="1"/>
            </c:dLbl>
            <c:dLbl>
              <c:idx val="1"/>
              <c:layout>
                <c:manualLayout>
                  <c:x val="0.31074589595865032"/>
                  <c:y val="1.6958852862502465E-2"/>
                </c:manualLayout>
              </c:layout>
              <c:showVal val="1"/>
            </c:dLbl>
            <c:dLbl>
              <c:idx val="2"/>
              <c:layout>
                <c:manualLayout>
                  <c:x val="0.3258632638701523"/>
                  <c:y val="1.6959119926845737E-2"/>
                </c:manualLayout>
              </c:layout>
              <c:showVal val="1"/>
            </c:dLbl>
            <c:dLbl>
              <c:idx val="3"/>
              <c:layout>
                <c:manualLayout>
                  <c:x val="0.16965046211796578"/>
                  <c:y val="1.6958585798159186E-2"/>
                </c:manualLayout>
              </c:layout>
              <c:showVal val="1"/>
            </c:dLbl>
            <c:dLbl>
              <c:idx val="4"/>
              <c:layout>
                <c:manualLayout>
                  <c:x val="0.10414186783479087"/>
                  <c:y val="0"/>
                </c:manualLayout>
              </c:layout>
              <c:showVal val="1"/>
            </c:dLbl>
            <c:txPr>
              <a:bodyPr/>
              <a:lstStyle/>
              <a:p>
                <a:pPr>
                  <a:defRPr sz="1600" b="1"/>
                </a:pPr>
                <a:endParaRPr lang="el-GR"/>
              </a:p>
            </c:txPr>
            <c:showVal val="1"/>
          </c:dLbls>
          <c:cat>
            <c:strRef>
              <c:f>'EXTRA ΚΑΤΑΝΑΛΩΤΩΝ '!$B$106:$B$110</c:f>
              <c:strCache>
                <c:ptCount val="5"/>
                <c:pt idx="0">
                  <c:v>Μέχρι το τέλος του 2021</c:v>
                </c:pt>
                <c:pt idx="1">
                  <c:v>Κάποια στιγμή μέσα στο 2022</c:v>
                </c:pt>
                <c:pt idx="2">
                  <c:v>Από το 2023 και μετά</c:v>
                </c:pt>
                <c:pt idx="3">
                  <c:v>Ποτέ, η ζωή μας δεν θα είναι πια ίδια</c:v>
                </c:pt>
                <c:pt idx="4">
                  <c:v>Δεν έχω γνώμη/Δεν απαντώ</c:v>
                </c:pt>
              </c:strCache>
            </c:strRef>
          </c:cat>
          <c:val>
            <c:numRef>
              <c:f>'EXTRA ΚΑΤΑΝΑΛΩΤΩΝ '!$D$106:$D$110</c:f>
              <c:numCache>
                <c:formatCode>0%</c:formatCode>
                <c:ptCount val="5"/>
                <c:pt idx="0">
                  <c:v>2.275960170697014E-2</c:v>
                </c:pt>
                <c:pt idx="1">
                  <c:v>0.36273115220483643</c:v>
                </c:pt>
                <c:pt idx="2">
                  <c:v>0.38406827880512101</c:v>
                </c:pt>
                <c:pt idx="3">
                  <c:v>0.14935988620199153</c:v>
                </c:pt>
                <c:pt idx="4">
                  <c:v>8.1081081081081086E-2</c:v>
                </c:pt>
              </c:numCache>
            </c:numRef>
          </c:val>
        </c:ser>
        <c:dLbls/>
        <c:gapWidth val="55"/>
        <c:gapDepth val="55"/>
        <c:shape val="box"/>
        <c:axId val="266828032"/>
        <c:axId val="266833920"/>
        <c:axId val="0"/>
      </c:bar3DChart>
      <c:catAx>
        <c:axId val="266828032"/>
        <c:scaling>
          <c:orientation val="maxMin"/>
        </c:scaling>
        <c:axPos val="l"/>
        <c:majorTickMark val="none"/>
        <c:tickLblPos val="nextTo"/>
        <c:txPr>
          <a:bodyPr/>
          <a:lstStyle/>
          <a:p>
            <a:pPr>
              <a:defRPr sz="1200" b="1"/>
            </a:pPr>
            <a:endParaRPr lang="el-GR"/>
          </a:p>
        </c:txPr>
        <c:crossAx val="266833920"/>
        <c:crosses val="autoZero"/>
        <c:auto val="1"/>
        <c:lblAlgn val="ctr"/>
        <c:lblOffset val="100"/>
      </c:catAx>
      <c:valAx>
        <c:axId val="266833920"/>
        <c:scaling>
          <c:orientation val="minMax"/>
        </c:scaling>
        <c:delete val="1"/>
        <c:axPos val="t"/>
        <c:numFmt formatCode="0%" sourceLinked="1"/>
        <c:majorTickMark val="none"/>
        <c:tickLblPos val="none"/>
        <c:crossAx val="266828032"/>
        <c:crosses val="autoZero"/>
        <c:crossBetween val="between"/>
      </c:valAx>
    </c:plotArea>
    <c:plotVisOnly val="1"/>
    <c:dispBlanksAs val="gap"/>
  </c:chart>
  <c:txPr>
    <a:bodyPr/>
    <a:lstStyle/>
    <a:p>
      <a:pPr>
        <a:defRPr sz="1800"/>
      </a:pPr>
      <a:endParaRPr lang="el-G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2"/>
            <c:spPr>
              <a:solidFill>
                <a:srgbClr val="002060"/>
              </a:solidFill>
            </c:spPr>
          </c:dPt>
          <c:dPt>
            <c:idx val="4"/>
            <c:spPr>
              <a:solidFill>
                <a:srgbClr val="C00000"/>
              </a:solidFill>
            </c:spPr>
          </c:dPt>
          <c:dPt>
            <c:idx val="5"/>
            <c:spPr>
              <a:solidFill>
                <a:schemeClr val="bg1">
                  <a:lumMod val="65000"/>
                </a:schemeClr>
              </a:solidFill>
            </c:spPr>
          </c:dPt>
          <c:dLbls>
            <c:dLbl>
              <c:idx val="0"/>
              <c:layout>
                <c:manualLayout>
                  <c:x val="8.0019401136499246E-2"/>
                  <c:y val="6.2989032964591305E-3"/>
                </c:manualLayout>
              </c:layout>
              <c:showVal val="1"/>
            </c:dLbl>
            <c:dLbl>
              <c:idx val="1"/>
              <c:layout>
                <c:manualLayout>
                  <c:x val="0.18149293583180473"/>
                  <c:y val="2.0673628856053047E-2"/>
                </c:manualLayout>
              </c:layout>
              <c:showVal val="1"/>
            </c:dLbl>
            <c:dLbl>
              <c:idx val="2"/>
              <c:layout>
                <c:manualLayout>
                  <c:x val="0.22744301324977018"/>
                  <c:y val="2.301560510370643E-2"/>
                </c:manualLayout>
              </c:layout>
              <c:showVal val="1"/>
            </c:dLbl>
            <c:dLbl>
              <c:idx val="3"/>
              <c:layout>
                <c:manualLayout>
                  <c:x val="0.20762168875804188"/>
                  <c:y val="4.9268030047943442E-3"/>
                </c:manualLayout>
              </c:layout>
              <c:showVal val="1"/>
            </c:dLbl>
            <c:dLbl>
              <c:idx val="4"/>
              <c:layout>
                <c:manualLayout>
                  <c:x val="0.13081235027598001"/>
                  <c:y val="1.2598315286905444E-2"/>
                </c:manualLayout>
              </c:layout>
              <c:showVal val="1"/>
            </c:dLbl>
            <c:dLbl>
              <c:idx val="5"/>
              <c:layout>
                <c:manualLayout>
                  <c:x val="7.5120254128142203E-2"/>
                  <c:y val="1.2597806592918247E-2"/>
                </c:manualLayout>
              </c:layout>
              <c:showVal val="1"/>
            </c:dLbl>
            <c:txPr>
              <a:bodyPr/>
              <a:lstStyle/>
              <a:p>
                <a:pPr>
                  <a:defRPr sz="1200" b="1"/>
                </a:pPr>
                <a:endParaRPr lang="el-GR"/>
              </a:p>
            </c:txPr>
            <c:showVal val="1"/>
          </c:dLbls>
          <c:cat>
            <c:strRef>
              <c:f>'EXTRA ΚΑΤΑΝΑΛΩΤΩΝ '!$B$122:$B$127</c:f>
              <c:strCache>
                <c:ptCount val="6"/>
                <c:pt idx="0">
                  <c:v>Μέχρι το καλοκαίρι του 2021</c:v>
                </c:pt>
                <c:pt idx="1">
                  <c:v>Μετά το καλοκαίρι και μέχρι το τέλος του 2021</c:v>
                </c:pt>
                <c:pt idx="2">
                  <c:v>Κάποια στιγμή μέσα στο 2022</c:v>
                </c:pt>
                <c:pt idx="3">
                  <c:v>Από το 2023 και μετά</c:v>
                </c:pt>
                <c:pt idx="4">
                  <c:v>Ποτέ, η ζωή μας δεν θα είναι πια ίδια</c:v>
                </c:pt>
                <c:pt idx="5">
                  <c:v>Δεν έχω γνώμη/Δεν απαντώ</c:v>
                </c:pt>
              </c:strCache>
            </c:strRef>
          </c:cat>
          <c:val>
            <c:numRef>
              <c:f>'EXTRA ΚΑΤΑΝΑΛΩΤΩΝ '!$D$122:$D$127</c:f>
              <c:numCache>
                <c:formatCode>0%</c:formatCode>
                <c:ptCount val="6"/>
                <c:pt idx="0">
                  <c:v>5.292965423266905E-2</c:v>
                </c:pt>
                <c:pt idx="1">
                  <c:v>0.21582070061886108</c:v>
                </c:pt>
                <c:pt idx="2">
                  <c:v>0.30687560324760182</c:v>
                </c:pt>
                <c:pt idx="3">
                  <c:v>0.24852381763470166</c:v>
                </c:pt>
                <c:pt idx="4">
                  <c:v>0.12932209163685915</c:v>
                </c:pt>
                <c:pt idx="5">
                  <c:v>4.6528132629307863E-2</c:v>
                </c:pt>
              </c:numCache>
            </c:numRef>
          </c:val>
        </c:ser>
        <c:dLbls/>
        <c:gapWidth val="55"/>
        <c:gapDepth val="55"/>
        <c:shape val="box"/>
        <c:axId val="217737472"/>
        <c:axId val="218614784"/>
        <c:axId val="0"/>
      </c:bar3DChart>
      <c:catAx>
        <c:axId val="217737472"/>
        <c:scaling>
          <c:orientation val="maxMin"/>
        </c:scaling>
        <c:axPos val="l"/>
        <c:majorTickMark val="none"/>
        <c:tickLblPos val="nextTo"/>
        <c:txPr>
          <a:bodyPr/>
          <a:lstStyle/>
          <a:p>
            <a:pPr>
              <a:defRPr sz="1050" b="1"/>
            </a:pPr>
            <a:endParaRPr lang="el-GR"/>
          </a:p>
        </c:txPr>
        <c:crossAx val="218614784"/>
        <c:crosses val="autoZero"/>
        <c:auto val="1"/>
        <c:lblAlgn val="ctr"/>
        <c:lblOffset val="100"/>
      </c:catAx>
      <c:valAx>
        <c:axId val="218614784"/>
        <c:scaling>
          <c:orientation val="minMax"/>
        </c:scaling>
        <c:delete val="1"/>
        <c:axPos val="t"/>
        <c:numFmt formatCode="0%" sourceLinked="1"/>
        <c:majorTickMark val="none"/>
        <c:tickLblPos val="none"/>
        <c:crossAx val="217737472"/>
        <c:crosses val="autoZero"/>
        <c:crossBetween val="between"/>
      </c:valAx>
    </c:plotArea>
    <c:plotVisOnly val="1"/>
    <c:dispBlanksAs val="gap"/>
  </c:chart>
  <c:txPr>
    <a:bodyPr/>
    <a:lstStyle/>
    <a:p>
      <a:pPr>
        <a:defRPr sz="1800"/>
      </a:pPr>
      <a:endParaRPr lang="el-GR"/>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manualLayout>
          <c:layoutTarget val="inner"/>
          <c:xMode val="edge"/>
          <c:yMode val="edge"/>
          <c:x val="0.27468966241263731"/>
          <c:y val="3.5440158138704214E-2"/>
          <c:w val="0.67029606292471133"/>
          <c:h val="0.92911968372259168"/>
        </c:manualLayout>
      </c:layout>
      <c:bar3DChart>
        <c:barDir val="bar"/>
        <c:grouping val="stacked"/>
        <c:ser>
          <c:idx val="0"/>
          <c:order val="0"/>
          <c:spPr>
            <a:solidFill>
              <a:srgbClr val="0070C0"/>
            </a:solidFill>
          </c:spPr>
          <c:dPt>
            <c:idx val="1"/>
            <c:spPr>
              <a:solidFill>
                <a:srgbClr val="002060"/>
              </a:solidFill>
            </c:spPr>
          </c:dPt>
          <c:dPt>
            <c:idx val="3"/>
            <c:spPr>
              <a:solidFill>
                <a:srgbClr val="C00000"/>
              </a:solidFill>
            </c:spPr>
          </c:dPt>
          <c:dPt>
            <c:idx val="4"/>
            <c:spPr>
              <a:solidFill>
                <a:schemeClr val="bg1">
                  <a:lumMod val="65000"/>
                </a:schemeClr>
              </a:solidFill>
            </c:spPr>
          </c:dPt>
          <c:dLbls>
            <c:dLbl>
              <c:idx val="0"/>
              <c:layout>
                <c:manualLayout>
                  <c:x val="8.0903345092135537E-2"/>
                  <c:y val="9.665497674192074E-3"/>
                </c:manualLayout>
              </c:layout>
              <c:showVal val="1"/>
            </c:dLbl>
            <c:dLbl>
              <c:idx val="1"/>
              <c:layout>
                <c:manualLayout>
                  <c:x val="0.30156018737971196"/>
                  <c:y val="3.1881968069613915E-2"/>
                </c:manualLayout>
              </c:layout>
              <c:showVal val="1"/>
            </c:dLbl>
            <c:dLbl>
              <c:idx val="2"/>
              <c:layout>
                <c:manualLayout>
                  <c:x val="0.19949266535988142"/>
                  <c:y val="1.4696940580175772E-2"/>
                </c:manualLayout>
              </c:layout>
              <c:showVal val="1"/>
            </c:dLbl>
            <c:dLbl>
              <c:idx val="3"/>
              <c:layout>
                <c:manualLayout>
                  <c:x val="0.14127154663131578"/>
                  <c:y val="2.4097923053594646E-2"/>
                </c:manualLayout>
              </c:layout>
              <c:showVal val="1"/>
            </c:dLbl>
            <c:dLbl>
              <c:idx val="4"/>
              <c:layout>
                <c:manualLayout>
                  <c:x val="0.12726813726017774"/>
                  <c:y val="9.9298276167512963E-3"/>
                </c:manualLayout>
              </c:layout>
              <c:showVal val="1"/>
            </c:dLbl>
            <c:txPr>
              <a:bodyPr/>
              <a:lstStyle/>
              <a:p>
                <a:pPr>
                  <a:defRPr sz="1200" b="1"/>
                </a:pPr>
                <a:endParaRPr lang="el-GR"/>
              </a:p>
            </c:txPr>
            <c:showVal val="1"/>
          </c:dLbls>
          <c:cat>
            <c:strRef>
              <c:f>'EXTRA ΚΑΤΑΝΑΛΩΤΩΝ '!$B$303:$B$307</c:f>
              <c:strCache>
                <c:ptCount val="5"/>
                <c:pt idx="0">
                  <c:v>Μέχρι το τέλος του 2020</c:v>
                </c:pt>
                <c:pt idx="1">
                  <c:v>Κάποια στιγμή μέσα στο 2021</c:v>
                </c:pt>
                <c:pt idx="2">
                  <c:v>Από το 2022 και μετά</c:v>
                </c:pt>
                <c:pt idx="3">
                  <c:v>Ποτέ, η ζωή μας δεν θα είναι πια ίδια</c:v>
                </c:pt>
                <c:pt idx="4">
                  <c:v>Δεν έχω γνώμη/Δεν απαντώ</c:v>
                </c:pt>
              </c:strCache>
            </c:strRef>
          </c:cat>
          <c:val>
            <c:numRef>
              <c:f>'EXTRA ΚΑΤΑΝΑΛΩΤΩΝ '!$D$303:$D$307</c:f>
              <c:numCache>
                <c:formatCode>0%</c:formatCode>
                <c:ptCount val="5"/>
                <c:pt idx="0">
                  <c:v>4.2547616092239393E-2</c:v>
                </c:pt>
                <c:pt idx="1">
                  <c:v>0.44376405036755068</c:v>
                </c:pt>
                <c:pt idx="2">
                  <c:v>0.25808542623470837</c:v>
                </c:pt>
                <c:pt idx="3">
                  <c:v>0.14304825740962956</c:v>
                </c:pt>
                <c:pt idx="4">
                  <c:v>0.11255464989587211</c:v>
                </c:pt>
              </c:numCache>
            </c:numRef>
          </c:val>
        </c:ser>
        <c:dLbls/>
        <c:gapWidth val="55"/>
        <c:gapDepth val="55"/>
        <c:shape val="box"/>
        <c:axId val="268043008"/>
        <c:axId val="268044544"/>
        <c:axId val="0"/>
      </c:bar3DChart>
      <c:catAx>
        <c:axId val="268043008"/>
        <c:scaling>
          <c:orientation val="maxMin"/>
        </c:scaling>
        <c:axPos val="l"/>
        <c:majorTickMark val="none"/>
        <c:tickLblPos val="nextTo"/>
        <c:txPr>
          <a:bodyPr/>
          <a:lstStyle/>
          <a:p>
            <a:pPr>
              <a:defRPr sz="1050" b="1" i="0"/>
            </a:pPr>
            <a:endParaRPr lang="el-GR"/>
          </a:p>
        </c:txPr>
        <c:crossAx val="268044544"/>
        <c:crosses val="autoZero"/>
        <c:auto val="1"/>
        <c:lblAlgn val="ctr"/>
        <c:lblOffset val="100"/>
      </c:catAx>
      <c:valAx>
        <c:axId val="268044544"/>
        <c:scaling>
          <c:orientation val="minMax"/>
        </c:scaling>
        <c:delete val="1"/>
        <c:axPos val="t"/>
        <c:numFmt formatCode="0%" sourceLinked="1"/>
        <c:majorTickMark val="none"/>
        <c:tickLblPos val="none"/>
        <c:crossAx val="268043008"/>
        <c:crosses val="autoZero"/>
        <c:crossBetween val="between"/>
      </c:valAx>
    </c:plotArea>
    <c:plotVisOnly val="1"/>
    <c:dispBlanksAs val="gap"/>
  </c:chart>
  <c:txPr>
    <a:bodyPr/>
    <a:lstStyle/>
    <a:p>
      <a:pPr>
        <a:defRPr sz="1800"/>
      </a:pPr>
      <a:endParaRPr lang="el-GR"/>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manualLayout>
          <c:layoutTarget val="inner"/>
          <c:xMode val="edge"/>
          <c:yMode val="edge"/>
          <c:x val="0.50114635867774149"/>
          <c:y val="0"/>
          <c:w val="0.47325582996872162"/>
          <c:h val="0.92669246860881882"/>
        </c:manualLayout>
      </c:layout>
      <c:bar3DChart>
        <c:barDir val="bar"/>
        <c:grouping val="stacked"/>
        <c:ser>
          <c:idx val="0"/>
          <c:order val="0"/>
          <c:spPr>
            <a:solidFill>
              <a:srgbClr val="0070C0"/>
            </a:solidFill>
          </c:spPr>
          <c:dPt>
            <c:idx val="2"/>
            <c:spPr>
              <a:solidFill>
                <a:srgbClr val="002060"/>
              </a:solidFill>
            </c:spPr>
          </c:dPt>
          <c:dPt>
            <c:idx val="4"/>
            <c:spPr>
              <a:solidFill>
                <a:srgbClr val="C00000"/>
              </a:solidFill>
            </c:spPr>
          </c:dPt>
          <c:dPt>
            <c:idx val="5"/>
            <c:spPr>
              <a:solidFill>
                <a:schemeClr val="bg1">
                  <a:lumMod val="65000"/>
                </a:schemeClr>
              </a:solidFill>
            </c:spPr>
          </c:dPt>
          <c:dLbls>
            <c:dLbl>
              <c:idx val="0"/>
              <c:layout>
                <c:manualLayout>
                  <c:x val="5.9969115713975715E-2"/>
                  <c:y val="1.2678921293349804E-2"/>
                </c:manualLayout>
              </c:layout>
              <c:showVal val="1"/>
            </c:dLbl>
            <c:dLbl>
              <c:idx val="1"/>
              <c:layout>
                <c:manualLayout>
                  <c:x val="0.10210957540487768"/>
                  <c:y val="9.5091909700123541E-3"/>
                </c:manualLayout>
              </c:layout>
              <c:showVal val="1"/>
            </c:dLbl>
            <c:dLbl>
              <c:idx val="2"/>
              <c:layout>
                <c:manualLayout>
                  <c:x val="0.24472132064691224"/>
                  <c:y val="1.2354687862964718E-2"/>
                </c:manualLayout>
              </c:layout>
              <c:showVal val="1"/>
            </c:dLbl>
            <c:dLbl>
              <c:idx val="3"/>
              <c:layout>
                <c:manualLayout>
                  <c:x val="0.13392857009422474"/>
                  <c:y val="1.617383487858998E-2"/>
                </c:manualLayout>
              </c:layout>
              <c:showVal val="1"/>
            </c:dLbl>
            <c:dLbl>
              <c:idx val="4"/>
              <c:layout>
                <c:manualLayout>
                  <c:x val="0.13333182890191081"/>
                  <c:y val="5.6901232400879366E-3"/>
                </c:manualLayout>
              </c:layout>
              <c:showVal val="1"/>
            </c:dLbl>
            <c:dLbl>
              <c:idx val="5"/>
              <c:layout>
                <c:manualLayout>
                  <c:x val="0.11795554345368361"/>
                  <c:y val="1.9343585367984705E-2"/>
                </c:manualLayout>
              </c:layout>
              <c:showVal val="1"/>
            </c:dLbl>
            <c:txPr>
              <a:bodyPr/>
              <a:lstStyle/>
              <a:p>
                <a:pPr>
                  <a:defRPr sz="1100" b="1">
                    <a:latin typeface="+mj-lt"/>
                  </a:defRPr>
                </a:pPr>
                <a:endParaRPr lang="el-GR"/>
              </a:p>
            </c:txPr>
            <c:showVal val="1"/>
          </c:dLbls>
          <c:cat>
            <c:strRef>
              <c:f>ΑΠΑΝΤΗΣΕΙΣ!$B$183:$B$188</c:f>
              <c:strCache>
                <c:ptCount val="6"/>
                <c:pt idx="0">
                  <c:v>Μέχρι το τέλος Αυγούστου</c:v>
                </c:pt>
                <c:pt idx="1">
                  <c:v>Μέχρι το τέλος του 2020</c:v>
                </c:pt>
                <c:pt idx="2">
                  <c:v>Κάποια στιγμή μέσα στο 2021</c:v>
                </c:pt>
                <c:pt idx="3">
                  <c:v>Από το 2022 και μετά </c:v>
                </c:pt>
                <c:pt idx="4">
                  <c:v>Ποτέ, η ζωή μας δεν θα είναι πια ίδια</c:v>
                </c:pt>
                <c:pt idx="5">
                  <c:v>Δεν έχω γνώμη/Δεν απαντώ</c:v>
                </c:pt>
              </c:strCache>
            </c:strRef>
          </c:cat>
          <c:val>
            <c:numRef>
              <c:f>ΑΠΑΝΤΗΣΕΙΣ!$D$183:$D$188</c:f>
              <c:numCache>
                <c:formatCode>0%</c:formatCode>
                <c:ptCount val="6"/>
                <c:pt idx="0">
                  <c:v>1.6089712335446121E-2</c:v>
                </c:pt>
                <c:pt idx="1">
                  <c:v>9.0264911425320976E-2</c:v>
                </c:pt>
                <c:pt idx="2">
                  <c:v>0.41077523159434431</c:v>
                </c:pt>
                <c:pt idx="3">
                  <c:v>0.15933690882496374</c:v>
                </c:pt>
                <c:pt idx="4">
                  <c:v>0.18174874045181252</c:v>
                </c:pt>
                <c:pt idx="5">
                  <c:v>0.14178449536811324</c:v>
                </c:pt>
              </c:numCache>
            </c:numRef>
          </c:val>
        </c:ser>
        <c:dLbls/>
        <c:gapWidth val="55"/>
        <c:gapDepth val="55"/>
        <c:shape val="box"/>
        <c:axId val="269579008"/>
        <c:axId val="269580544"/>
        <c:axId val="0"/>
      </c:bar3DChart>
      <c:catAx>
        <c:axId val="269579008"/>
        <c:scaling>
          <c:orientation val="maxMin"/>
        </c:scaling>
        <c:axPos val="l"/>
        <c:majorTickMark val="none"/>
        <c:tickLblPos val="nextTo"/>
        <c:txPr>
          <a:bodyPr/>
          <a:lstStyle/>
          <a:p>
            <a:pPr>
              <a:defRPr sz="1050" b="1" i="1"/>
            </a:pPr>
            <a:endParaRPr lang="el-GR"/>
          </a:p>
        </c:txPr>
        <c:crossAx val="269580544"/>
        <c:crosses val="autoZero"/>
        <c:auto val="1"/>
        <c:lblAlgn val="ctr"/>
        <c:lblOffset val="100"/>
      </c:catAx>
      <c:valAx>
        <c:axId val="269580544"/>
        <c:scaling>
          <c:orientation val="minMax"/>
        </c:scaling>
        <c:delete val="1"/>
        <c:axPos val="t"/>
        <c:numFmt formatCode="0%" sourceLinked="1"/>
        <c:majorTickMark val="none"/>
        <c:tickLblPos val="none"/>
        <c:crossAx val="269579008"/>
        <c:crosses val="autoZero"/>
        <c:crossBetween val="between"/>
      </c:valAx>
    </c:plotArea>
    <c:plotVisOnly val="1"/>
    <c:dispBlanksAs val="gap"/>
  </c:chart>
  <c:txPr>
    <a:bodyPr/>
    <a:lstStyle/>
    <a:p>
      <a:pPr>
        <a:defRPr sz="1800"/>
      </a:pPr>
      <a:endParaRPr lang="el-GR"/>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5"/>
            <c:spPr>
              <a:solidFill>
                <a:srgbClr val="002060"/>
              </a:solidFill>
            </c:spPr>
          </c:dPt>
          <c:dPt>
            <c:idx val="6"/>
            <c:spPr>
              <a:solidFill>
                <a:srgbClr val="C00000"/>
              </a:solidFill>
            </c:spPr>
          </c:dPt>
          <c:dPt>
            <c:idx val="7"/>
            <c:spPr>
              <a:solidFill>
                <a:schemeClr val="bg1">
                  <a:lumMod val="65000"/>
                </a:schemeClr>
              </a:solidFill>
            </c:spPr>
          </c:dPt>
          <c:dLbls>
            <c:dLbl>
              <c:idx val="0"/>
              <c:layout>
                <c:manualLayout>
                  <c:x val="0.10992530272735956"/>
                  <c:y val="8.7491776117500711E-3"/>
                </c:manualLayout>
              </c:layout>
              <c:showVal val="1"/>
            </c:dLbl>
            <c:dLbl>
              <c:idx val="1"/>
              <c:layout>
                <c:manualLayout>
                  <c:x val="0.11297878335867489"/>
                  <c:y val="5.8327850745000511E-3"/>
                </c:manualLayout>
              </c:layout>
              <c:showVal val="1"/>
            </c:dLbl>
            <c:dLbl>
              <c:idx val="2"/>
              <c:layout>
                <c:manualLayout>
                  <c:x val="9.3131159255123844E-2"/>
                  <c:y val="8.7491776117500711E-3"/>
                </c:manualLayout>
              </c:layout>
              <c:showVal val="1"/>
            </c:dLbl>
            <c:dLbl>
              <c:idx val="3"/>
              <c:layout>
                <c:manualLayout>
                  <c:x val="0.11297878335867489"/>
                  <c:y val="5.8327850744999965E-3"/>
                </c:manualLayout>
              </c:layout>
              <c:showVal val="1"/>
            </c:dLbl>
            <c:dLbl>
              <c:idx val="4"/>
              <c:layout>
                <c:manualLayout>
                  <c:x val="0.19942372576713621"/>
                  <c:y val="5.8332460092912894E-3"/>
                </c:manualLayout>
              </c:layout>
              <c:showVal val="1"/>
            </c:dLbl>
            <c:dLbl>
              <c:idx val="5"/>
              <c:layout>
                <c:manualLayout>
                  <c:x val="0.33588286944471096"/>
                  <c:y val="5.8327850745000511E-3"/>
                </c:manualLayout>
              </c:layout>
              <c:showVal val="1"/>
            </c:dLbl>
            <c:dLbl>
              <c:idx val="6"/>
              <c:layout>
                <c:manualLayout>
                  <c:x val="0.18635031595806575"/>
                  <c:y val="-1.6387682507778265E-4"/>
                </c:manualLayout>
              </c:layout>
              <c:showVal val="1"/>
            </c:dLbl>
            <c:dLbl>
              <c:idx val="7"/>
              <c:layout>
                <c:manualLayout>
                  <c:x val="0.1562947741624284"/>
                  <c:y val="1.1831245596105501E-2"/>
                </c:manualLayout>
              </c:layout>
              <c:showVal val="1"/>
            </c:dLbl>
            <c:txPr>
              <a:bodyPr/>
              <a:lstStyle/>
              <a:p>
                <a:pPr>
                  <a:defRPr sz="1100" b="1">
                    <a:latin typeface="+mj-lt"/>
                  </a:defRPr>
                </a:pPr>
                <a:endParaRPr lang="el-GR"/>
              </a:p>
            </c:txPr>
            <c:showVal val="1"/>
          </c:dLbls>
          <c:cat>
            <c:strRef>
              <c:f>ΑΠΑΝΤΗΣΕΙΣ!$B$153:$B$160</c:f>
              <c:strCache>
                <c:ptCount val="8"/>
                <c:pt idx="0">
                  <c:v>Μέχρι το τέλος Ιουνίου</c:v>
                </c:pt>
                <c:pt idx="1">
                  <c:v>Μέχρι το τέλος Ιουλίου</c:v>
                </c:pt>
                <c:pt idx="2">
                  <c:v>Μέχρι το τέλος Αυγούστου</c:v>
                </c:pt>
                <c:pt idx="3">
                  <c:v>Μέχρι το φθινόπωρο</c:v>
                </c:pt>
                <c:pt idx="4">
                  <c:v>Μέχρι το τέλος του 2020</c:v>
                </c:pt>
                <c:pt idx="5">
                  <c:v>Κάποια στιγμή μέσα στο 2021</c:v>
                </c:pt>
                <c:pt idx="6">
                  <c:v>Ποτέ, η ζωή μας δεν θα είναι πια ίδια</c:v>
                </c:pt>
                <c:pt idx="7">
                  <c:v>Δεν έχω γνώμη/Δεν απαντώ</c:v>
                </c:pt>
              </c:strCache>
            </c:strRef>
          </c:cat>
          <c:val>
            <c:numRef>
              <c:f>ΑΠΑΝΤΗΣΕΙΣ!$D$153:$D$160</c:f>
              <c:numCache>
                <c:formatCode>0%</c:formatCode>
                <c:ptCount val="8"/>
                <c:pt idx="0">
                  <c:v>6.2235143392135615E-2</c:v>
                </c:pt>
                <c:pt idx="1">
                  <c:v>6.7556913373410882E-2</c:v>
                </c:pt>
                <c:pt idx="2">
                  <c:v>4.8191583719325908E-2</c:v>
                </c:pt>
                <c:pt idx="3">
                  <c:v>6.6587825629907019E-2</c:v>
                </c:pt>
                <c:pt idx="4">
                  <c:v>0.18614697283269327</c:v>
                </c:pt>
                <c:pt idx="5">
                  <c:v>0.27006340133372758</c:v>
                </c:pt>
                <c:pt idx="6">
                  <c:v>0.16842416477776725</c:v>
                </c:pt>
                <c:pt idx="7">
                  <c:v>0.13079399494103378</c:v>
                </c:pt>
              </c:numCache>
            </c:numRef>
          </c:val>
        </c:ser>
        <c:dLbls/>
        <c:gapWidth val="55"/>
        <c:gapDepth val="55"/>
        <c:shape val="box"/>
        <c:axId val="268124160"/>
        <c:axId val="268125696"/>
        <c:axId val="0"/>
      </c:bar3DChart>
      <c:catAx>
        <c:axId val="268124160"/>
        <c:scaling>
          <c:orientation val="maxMin"/>
        </c:scaling>
        <c:axPos val="l"/>
        <c:majorTickMark val="none"/>
        <c:tickLblPos val="nextTo"/>
        <c:txPr>
          <a:bodyPr/>
          <a:lstStyle/>
          <a:p>
            <a:pPr>
              <a:defRPr sz="1000" b="1" i="1"/>
            </a:pPr>
            <a:endParaRPr lang="el-GR"/>
          </a:p>
        </c:txPr>
        <c:crossAx val="268125696"/>
        <c:crosses val="autoZero"/>
        <c:auto val="1"/>
        <c:lblAlgn val="ctr"/>
        <c:lblOffset val="100"/>
      </c:catAx>
      <c:valAx>
        <c:axId val="268125696"/>
        <c:scaling>
          <c:orientation val="minMax"/>
        </c:scaling>
        <c:delete val="1"/>
        <c:axPos val="t"/>
        <c:numFmt formatCode="0%" sourceLinked="1"/>
        <c:majorTickMark val="none"/>
        <c:tickLblPos val="none"/>
        <c:crossAx val="268124160"/>
        <c:crosses val="autoZero"/>
        <c:crossBetween val="between"/>
      </c:valAx>
    </c:plotArea>
    <c:plotVisOnly val="1"/>
    <c:dispBlanksAs val="gap"/>
  </c:chart>
  <c:txPr>
    <a:bodyPr/>
    <a:lstStyle/>
    <a:p>
      <a:pPr>
        <a:defRPr sz="1800"/>
      </a:pPr>
      <a:endParaRPr lang="el-GR"/>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0"/>
            <c:spPr>
              <a:solidFill>
                <a:srgbClr val="002060"/>
              </a:solidFill>
            </c:spPr>
          </c:dPt>
          <c:dPt>
            <c:idx val="9"/>
            <c:spPr>
              <a:solidFill>
                <a:srgbClr val="C00000"/>
              </a:solidFill>
            </c:spPr>
          </c:dPt>
          <c:dPt>
            <c:idx val="10"/>
            <c:spPr>
              <a:solidFill>
                <a:schemeClr val="bg1">
                  <a:lumMod val="65000"/>
                </a:schemeClr>
              </a:solidFill>
            </c:spPr>
          </c:dPt>
          <c:dLbls>
            <c:dLbl>
              <c:idx val="0"/>
              <c:layout>
                <c:manualLayout>
                  <c:x val="0.17142435887185956"/>
                  <c:y val="1.1810338975327551E-2"/>
                </c:manualLayout>
              </c:layout>
              <c:showVal val="1"/>
            </c:dLbl>
            <c:dLbl>
              <c:idx val="1"/>
              <c:layout>
                <c:manualLayout>
                  <c:x val="9.8898668579919025E-2"/>
                  <c:y val="8.857754231495674E-3"/>
                </c:manualLayout>
              </c:layout>
              <c:showVal val="1"/>
            </c:dLbl>
            <c:dLbl>
              <c:idx val="2"/>
              <c:layout>
                <c:manualLayout>
                  <c:x val="6.593244571994597E-2"/>
                  <c:y val="5.9051694876637801E-3"/>
                </c:manualLayout>
              </c:layout>
              <c:showVal val="1"/>
            </c:dLbl>
            <c:dLbl>
              <c:idx val="3"/>
              <c:layout>
                <c:manualLayout>
                  <c:x val="6.0987512290950015E-2"/>
                  <c:y val="2.9528172308195912E-3"/>
                </c:manualLayout>
              </c:layout>
              <c:showVal val="1"/>
            </c:dLbl>
            <c:dLbl>
              <c:idx val="4"/>
              <c:layout>
                <c:manualLayout>
                  <c:x val="6.0987512290950015E-2"/>
                  <c:y val="0"/>
                </c:manualLayout>
              </c:layout>
              <c:showVal val="1"/>
            </c:dLbl>
            <c:dLbl>
              <c:idx val="5"/>
              <c:layout>
                <c:manualLayout>
                  <c:x val="5.1097645432958125E-2"/>
                  <c:y val="0"/>
                </c:manualLayout>
              </c:layout>
              <c:showVal val="1"/>
            </c:dLbl>
            <c:dLbl>
              <c:idx val="6"/>
              <c:layout>
                <c:manualLayout>
                  <c:x val="5.4394267718955502E-2"/>
                  <c:y val="1.1810338975327551E-2"/>
                </c:manualLayout>
              </c:layout>
              <c:showVal val="1"/>
            </c:dLbl>
            <c:dLbl>
              <c:idx val="7"/>
              <c:layout>
                <c:manualLayout>
                  <c:x val="5.4394267718955502E-2"/>
                  <c:y val="8.857754231495674E-3"/>
                </c:manualLayout>
              </c:layout>
              <c:showVal val="1"/>
            </c:dLbl>
            <c:dLbl>
              <c:idx val="8"/>
              <c:layout>
                <c:manualLayout>
                  <c:x val="3.9559467431967581E-2"/>
                  <c:y val="5.9051694876637801E-3"/>
                </c:manualLayout>
              </c:layout>
              <c:showVal val="1"/>
            </c:dLbl>
            <c:dLbl>
              <c:idx val="9"/>
              <c:layout>
                <c:manualLayout>
                  <c:x val="0.26043316059378663"/>
                  <c:y val="2.9525847438318887E-3"/>
                </c:manualLayout>
              </c:layout>
              <c:showVal val="1"/>
            </c:dLbl>
            <c:dLbl>
              <c:idx val="10"/>
              <c:layout>
                <c:manualLayout>
                  <c:x val="2.9669600573975694E-2"/>
                  <c:y val="-1.0826018997621657E-16"/>
                </c:manualLayout>
              </c:layout>
              <c:showVal val="1"/>
            </c:dLbl>
            <c:txPr>
              <a:bodyPr/>
              <a:lstStyle/>
              <a:p>
                <a:pPr>
                  <a:defRPr sz="1400" b="1"/>
                </a:pPr>
                <a:endParaRPr lang="el-GR"/>
              </a:p>
            </c:txPr>
            <c:showVal val="1"/>
          </c:dLbls>
          <c:cat>
            <c:strRef>
              <c:f>'EXTRA ΚΑΤΑΝΑΛΩΤΩΝ '!$B$126:$B$136</c:f>
              <c:strCache>
                <c:ptCount val="11"/>
                <c:pt idx="0">
                  <c:v>Διακοπές/Ταξίδια</c:v>
                </c:pt>
                <c:pt idx="1">
                  <c:v>Ενδύματα/Υποδήματα</c:v>
                </c:pt>
                <c:pt idx="2">
                  <c:v>Οικιακές Συσκευές («λευκές» συσκευές, TV κτλ)</c:v>
                </c:pt>
                <c:pt idx="3">
                  <c:v>Έπιπλα</c:v>
                </c:pt>
                <c:pt idx="4">
                  <c:v>Αυτοκίνητο</c:v>
                </c:pt>
                <c:pt idx="5">
                  <c:v>Είδη πολυτελείας (επώνυμα ενδύματα/υποδύματα, αρώματα, κοσμήματα)</c:v>
                </c:pt>
                <c:pt idx="6">
                  <c:v>Προσωπικές ηλεκτρονικές συσκευές (laptop, tablet, PC κτλ)</c:v>
                </c:pt>
                <c:pt idx="7">
                  <c:v>“Έξυπνα» κινητά (Smartphone)</c:v>
                </c:pt>
                <c:pt idx="8">
                  <c:v>Ασφάλεια</c:v>
                </c:pt>
                <c:pt idx="9">
                  <c:v>Κανένα από τα παραπάνω (αυθόρμητα)</c:v>
                </c:pt>
                <c:pt idx="10">
                  <c:v>Δεν έχω γνώμη/Δεν απαντώ (αυθόρμητα)</c:v>
                </c:pt>
              </c:strCache>
            </c:strRef>
          </c:cat>
          <c:val>
            <c:numRef>
              <c:f>'EXTRA ΚΑΤΑΝΑΛΩΤΩΝ '!$E$126:$E$136</c:f>
              <c:numCache>
                <c:formatCode>0%</c:formatCode>
                <c:ptCount val="11"/>
                <c:pt idx="0">
                  <c:v>0.32859174964438131</c:v>
                </c:pt>
                <c:pt idx="1">
                  <c:v>0.16073968705547659</c:v>
                </c:pt>
                <c:pt idx="2">
                  <c:v>8.8193456614509252E-2</c:v>
                </c:pt>
                <c:pt idx="3">
                  <c:v>8.3926031294452419E-2</c:v>
                </c:pt>
                <c:pt idx="4">
                  <c:v>7.8236130867709822E-2</c:v>
                </c:pt>
                <c:pt idx="5">
                  <c:v>5.6899004267425321E-2</c:v>
                </c:pt>
                <c:pt idx="6">
                  <c:v>4.9786628733997182E-2</c:v>
                </c:pt>
                <c:pt idx="7">
                  <c:v>4.9786628733997182E-2</c:v>
                </c:pt>
                <c:pt idx="8">
                  <c:v>2.5604551920341393E-2</c:v>
                </c:pt>
                <c:pt idx="9">
                  <c:v>0.56045519203413963</c:v>
                </c:pt>
                <c:pt idx="10">
                  <c:v>1.4224751066856335E-3</c:v>
                </c:pt>
              </c:numCache>
            </c:numRef>
          </c:val>
        </c:ser>
        <c:dLbls/>
        <c:gapWidth val="55"/>
        <c:gapDepth val="55"/>
        <c:shape val="box"/>
        <c:axId val="269885824"/>
        <c:axId val="269887360"/>
        <c:axId val="0"/>
      </c:bar3DChart>
      <c:catAx>
        <c:axId val="269885824"/>
        <c:scaling>
          <c:orientation val="maxMin"/>
        </c:scaling>
        <c:axPos val="l"/>
        <c:majorTickMark val="none"/>
        <c:tickLblPos val="nextTo"/>
        <c:txPr>
          <a:bodyPr/>
          <a:lstStyle/>
          <a:p>
            <a:pPr>
              <a:defRPr sz="1000" b="1"/>
            </a:pPr>
            <a:endParaRPr lang="el-GR"/>
          </a:p>
        </c:txPr>
        <c:crossAx val="269887360"/>
        <c:crosses val="autoZero"/>
        <c:auto val="1"/>
        <c:lblAlgn val="ctr"/>
        <c:lblOffset val="100"/>
      </c:catAx>
      <c:valAx>
        <c:axId val="269887360"/>
        <c:scaling>
          <c:orientation val="minMax"/>
        </c:scaling>
        <c:delete val="1"/>
        <c:axPos val="t"/>
        <c:numFmt formatCode="0%" sourceLinked="1"/>
        <c:majorTickMark val="none"/>
        <c:tickLblPos val="none"/>
        <c:crossAx val="269885824"/>
        <c:crosses val="autoZero"/>
        <c:crossBetween val="between"/>
      </c:valAx>
    </c:plotArea>
    <c:plotVisOnly val="1"/>
    <c:dispBlanksAs val="gap"/>
  </c:chart>
  <c:txPr>
    <a:bodyPr/>
    <a:lstStyle/>
    <a:p>
      <a:pPr>
        <a:defRPr sz="1800"/>
      </a:pPr>
      <a:endParaRPr lang="el-GR"/>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clustered"/>
        <c:ser>
          <c:idx val="0"/>
          <c:order val="0"/>
          <c:tx>
            <c:strRef>
              <c:f>'EXTRA ΚΑΤΑΝΑΛΩΤΩΝ '!$U$125</c:f>
              <c:strCache>
                <c:ptCount val="1"/>
                <c:pt idx="0">
                  <c:v>Σεπτέμβριος 2021</c:v>
                </c:pt>
              </c:strCache>
            </c:strRef>
          </c:tx>
          <c:spPr>
            <a:solidFill>
              <a:srgbClr val="002060"/>
            </a:solidFill>
          </c:spPr>
          <c:dLbls>
            <c:dLbl>
              <c:idx val="0"/>
              <c:layout>
                <c:manualLayout>
                  <c:x val="1.6180669018427119E-3"/>
                  <c:y val="1.2376792442165295E-2"/>
                </c:manualLayout>
              </c:layout>
              <c:showVal val="1"/>
            </c:dLbl>
            <c:dLbl>
              <c:idx val="1"/>
              <c:layout>
                <c:manualLayout>
                  <c:x val="-4.8542007055281354E-3"/>
                  <c:y val="6.1883962210826501E-3"/>
                </c:manualLayout>
              </c:layout>
              <c:showVal val="1"/>
            </c:dLbl>
            <c:dLbl>
              <c:idx val="2"/>
              <c:layout>
                <c:manualLayout>
                  <c:x val="0"/>
                  <c:y val="1.5470990552706615E-2"/>
                </c:manualLayout>
              </c:layout>
              <c:showVal val="1"/>
            </c:dLbl>
            <c:dLbl>
              <c:idx val="3"/>
              <c:layout>
                <c:manualLayout>
                  <c:x val="-6.4722676073708466E-3"/>
                  <c:y val="9.2825943316239799E-3"/>
                </c:manualLayout>
              </c:layout>
              <c:showVal val="1"/>
            </c:dLbl>
            <c:txPr>
              <a:bodyPr/>
              <a:lstStyle/>
              <a:p>
                <a:pPr>
                  <a:defRPr sz="1000" b="1">
                    <a:solidFill>
                      <a:srgbClr val="002060"/>
                    </a:solidFill>
                  </a:defRPr>
                </a:pPr>
                <a:endParaRPr lang="el-GR"/>
              </a:p>
            </c:txPr>
            <c:showVal val="1"/>
          </c:dLbls>
          <c:cat>
            <c:strRef>
              <c:f>'EXTRA ΚΑΤΑΝΑΛΩΤΩΝ '!$T$126:$T$136</c:f>
              <c:strCache>
                <c:ptCount val="11"/>
                <c:pt idx="0">
                  <c:v>Διακοπές/Ταξίδια</c:v>
                </c:pt>
                <c:pt idx="1">
                  <c:v>Ενδύματα/Υποδήματα</c:v>
                </c:pt>
                <c:pt idx="2">
                  <c:v>Οικιακές Συσκευές («λευκές» συσκευές, TV κτλ)</c:v>
                </c:pt>
                <c:pt idx="3">
                  <c:v>Έπιπλα</c:v>
                </c:pt>
                <c:pt idx="4">
                  <c:v>Αυτοκίνητο</c:v>
                </c:pt>
                <c:pt idx="5">
                  <c:v>Είδη πολυτελείας (επώνυμα ενδύματα/υποδύματα, αρώματα, κοσμήματα)</c:v>
                </c:pt>
                <c:pt idx="6">
                  <c:v>Προσωπικές ηλεκτρονικές συσκευές (laptop, tablet, PC κτλ)</c:v>
                </c:pt>
                <c:pt idx="7">
                  <c:v>“Έξυπνα» κινητά (Smartphone)</c:v>
                </c:pt>
                <c:pt idx="8">
                  <c:v>Ασφάλεια</c:v>
                </c:pt>
                <c:pt idx="9">
                  <c:v>Κανένα από τα παραπάνω (αυθόρμητα)</c:v>
                </c:pt>
                <c:pt idx="10">
                  <c:v>Δεν έχω γνώμη/Δεν απαντώ (αυθόρμητα)</c:v>
                </c:pt>
              </c:strCache>
            </c:strRef>
          </c:cat>
          <c:val>
            <c:numRef>
              <c:f>'EXTRA ΚΑΤΑΝΑΛΩΤΩΝ '!$U$126:$U$136</c:f>
              <c:numCache>
                <c:formatCode>0%</c:formatCode>
                <c:ptCount val="11"/>
                <c:pt idx="0">
                  <c:v>0.33000000000000013</c:v>
                </c:pt>
                <c:pt idx="1">
                  <c:v>0.16</c:v>
                </c:pt>
                <c:pt idx="2">
                  <c:v>9.0000000000000024E-2</c:v>
                </c:pt>
                <c:pt idx="3">
                  <c:v>8.0000000000000029E-2</c:v>
                </c:pt>
                <c:pt idx="4">
                  <c:v>8.0000000000000029E-2</c:v>
                </c:pt>
                <c:pt idx="5">
                  <c:v>6.0000000000000019E-2</c:v>
                </c:pt>
                <c:pt idx="6">
                  <c:v>0.05</c:v>
                </c:pt>
                <c:pt idx="7">
                  <c:v>0.05</c:v>
                </c:pt>
                <c:pt idx="8">
                  <c:v>3.0000000000000002E-2</c:v>
                </c:pt>
                <c:pt idx="9">
                  <c:v>0.56000000000000005</c:v>
                </c:pt>
                <c:pt idx="10">
                  <c:v>0</c:v>
                </c:pt>
              </c:numCache>
            </c:numRef>
          </c:val>
        </c:ser>
        <c:ser>
          <c:idx val="1"/>
          <c:order val="1"/>
          <c:tx>
            <c:strRef>
              <c:f>'EXTRA ΚΑΤΑΝΑΛΩΤΩΝ '!$V$125</c:f>
              <c:strCache>
                <c:ptCount val="1"/>
                <c:pt idx="0">
                  <c:v>Μάρτιος 2021</c:v>
                </c:pt>
              </c:strCache>
            </c:strRef>
          </c:tx>
          <c:spPr>
            <a:solidFill>
              <a:srgbClr val="00B0F0"/>
            </a:solidFill>
          </c:spPr>
          <c:dLbls>
            <c:dLbl>
              <c:idx val="2"/>
              <c:layout>
                <c:manualLayout>
                  <c:x val="-3.236133803685422E-3"/>
                  <c:y val="3.0944417481878249E-3"/>
                </c:manualLayout>
              </c:layout>
              <c:showVal val="1"/>
            </c:dLbl>
            <c:dLbl>
              <c:idx val="3"/>
              <c:layout>
                <c:manualLayout>
                  <c:x val="0"/>
                  <c:y val="0"/>
                </c:manualLayout>
              </c:layout>
              <c:showVal val="1"/>
            </c:dLbl>
            <c:dLbl>
              <c:idx val="5"/>
              <c:layout>
                <c:manualLayout>
                  <c:x val="-6.4722676073708466E-3"/>
                  <c:y val="0"/>
                </c:manualLayout>
              </c:layout>
              <c:showVal val="1"/>
            </c:dLbl>
            <c:dLbl>
              <c:idx val="6"/>
              <c:layout>
                <c:manualLayout>
                  <c:x val="5.9328434367096359E-17"/>
                  <c:y val="-3.0941981105413251E-3"/>
                </c:manualLayout>
              </c:layout>
              <c:showVal val="1"/>
            </c:dLbl>
            <c:dLbl>
              <c:idx val="7"/>
              <c:layout>
                <c:manualLayout>
                  <c:x val="5.9328434367096359E-17"/>
                  <c:y val="3.0941981105413251E-3"/>
                </c:manualLayout>
              </c:layout>
              <c:showVal val="1"/>
            </c:dLbl>
            <c:dLbl>
              <c:idx val="9"/>
              <c:layout>
                <c:manualLayout>
                  <c:x val="1.6180669018427119E-3"/>
                  <c:y val="-6.1883962210827629E-3"/>
                </c:manualLayout>
              </c:layout>
              <c:showVal val="1"/>
            </c:dLbl>
            <c:txPr>
              <a:bodyPr/>
              <a:lstStyle/>
              <a:p>
                <a:pPr>
                  <a:defRPr sz="1000" b="1">
                    <a:solidFill>
                      <a:srgbClr val="00B0F0"/>
                    </a:solidFill>
                  </a:defRPr>
                </a:pPr>
                <a:endParaRPr lang="el-GR"/>
              </a:p>
            </c:txPr>
            <c:showVal val="1"/>
          </c:dLbls>
          <c:cat>
            <c:strRef>
              <c:f>'EXTRA ΚΑΤΑΝΑΛΩΤΩΝ '!$T$126:$T$136</c:f>
              <c:strCache>
                <c:ptCount val="11"/>
                <c:pt idx="0">
                  <c:v>Διακοπές/Ταξίδια</c:v>
                </c:pt>
                <c:pt idx="1">
                  <c:v>Ενδύματα/Υποδήματα</c:v>
                </c:pt>
                <c:pt idx="2">
                  <c:v>Οικιακές Συσκευές («λευκές» συσκευές, TV κτλ)</c:v>
                </c:pt>
                <c:pt idx="3">
                  <c:v>Έπιπλα</c:v>
                </c:pt>
                <c:pt idx="4">
                  <c:v>Αυτοκίνητο</c:v>
                </c:pt>
                <c:pt idx="5">
                  <c:v>Είδη πολυτελείας (επώνυμα ενδύματα/υποδύματα, αρώματα, κοσμήματα)</c:v>
                </c:pt>
                <c:pt idx="6">
                  <c:v>Προσωπικές ηλεκτρονικές συσκευές (laptop, tablet, PC κτλ)</c:v>
                </c:pt>
                <c:pt idx="7">
                  <c:v>“Έξυπνα» κινητά (Smartphone)</c:v>
                </c:pt>
                <c:pt idx="8">
                  <c:v>Ασφάλεια</c:v>
                </c:pt>
                <c:pt idx="9">
                  <c:v>Κανένα από τα παραπάνω (αυθόρμητα)</c:v>
                </c:pt>
                <c:pt idx="10">
                  <c:v>Δεν έχω γνώμη/Δεν απαντώ (αυθόρμητα)</c:v>
                </c:pt>
              </c:strCache>
            </c:strRef>
          </c:cat>
          <c:val>
            <c:numRef>
              <c:f>'EXTRA ΚΑΤΑΝΑΛΩΤΩΝ '!$V$126:$V$136</c:f>
              <c:numCache>
                <c:formatCode>0%</c:formatCode>
                <c:ptCount val="11"/>
                <c:pt idx="0">
                  <c:v>0.35000000000000009</c:v>
                </c:pt>
                <c:pt idx="1">
                  <c:v>0.35000000000000009</c:v>
                </c:pt>
                <c:pt idx="2">
                  <c:v>0.14000000000000001</c:v>
                </c:pt>
                <c:pt idx="3">
                  <c:v>0.14000000000000001</c:v>
                </c:pt>
                <c:pt idx="4">
                  <c:v>0.11</c:v>
                </c:pt>
                <c:pt idx="5">
                  <c:v>0.1</c:v>
                </c:pt>
                <c:pt idx="6">
                  <c:v>0.11</c:v>
                </c:pt>
                <c:pt idx="7">
                  <c:v>0.11</c:v>
                </c:pt>
                <c:pt idx="8">
                  <c:v>0.05</c:v>
                </c:pt>
                <c:pt idx="9">
                  <c:v>0.3600000000000001</c:v>
                </c:pt>
                <c:pt idx="10">
                  <c:v>1.0000000000000004E-2</c:v>
                </c:pt>
              </c:numCache>
            </c:numRef>
          </c:val>
        </c:ser>
        <c:dLbls/>
        <c:shape val="box"/>
        <c:axId val="239748992"/>
        <c:axId val="239750528"/>
        <c:axId val="0"/>
      </c:bar3DChart>
      <c:catAx>
        <c:axId val="239748992"/>
        <c:scaling>
          <c:orientation val="maxMin"/>
        </c:scaling>
        <c:axPos val="l"/>
        <c:majorTickMark val="none"/>
        <c:tickLblPos val="nextTo"/>
        <c:txPr>
          <a:bodyPr/>
          <a:lstStyle/>
          <a:p>
            <a:pPr>
              <a:defRPr sz="900" b="1"/>
            </a:pPr>
            <a:endParaRPr lang="el-GR"/>
          </a:p>
        </c:txPr>
        <c:crossAx val="239750528"/>
        <c:crosses val="autoZero"/>
        <c:auto val="1"/>
        <c:lblAlgn val="ctr"/>
        <c:lblOffset val="100"/>
      </c:catAx>
      <c:valAx>
        <c:axId val="239750528"/>
        <c:scaling>
          <c:orientation val="minMax"/>
        </c:scaling>
        <c:axPos val="t"/>
        <c:numFmt formatCode="0%" sourceLinked="1"/>
        <c:majorTickMark val="none"/>
        <c:tickLblPos val="none"/>
        <c:crossAx val="239748992"/>
        <c:crosses val="autoZero"/>
        <c:crossBetween val="between"/>
      </c:valAx>
    </c:plotArea>
    <c:legend>
      <c:legendPos val="r"/>
      <c:layout/>
      <c:txPr>
        <a:bodyPr/>
        <a:lstStyle/>
        <a:p>
          <a:pPr>
            <a:defRPr sz="1200"/>
          </a:pPr>
          <a:endParaRPr lang="el-GR"/>
        </a:p>
      </c:txPr>
    </c:legend>
    <c:plotVisOnly val="1"/>
    <c:dispBlanksAs val="gap"/>
  </c:chart>
  <c:txPr>
    <a:bodyPr/>
    <a:lstStyle/>
    <a:p>
      <a:pPr>
        <a:defRPr sz="1800"/>
      </a:pPr>
      <a:endParaRPr lang="el-GR"/>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4"/>
            <c:spPr>
              <a:solidFill>
                <a:srgbClr val="C00000"/>
              </a:solidFill>
            </c:spPr>
          </c:dPt>
          <c:dPt>
            <c:idx val="5"/>
            <c:spPr>
              <a:solidFill>
                <a:schemeClr val="bg1">
                  <a:lumMod val="65000"/>
                </a:schemeClr>
              </a:solidFill>
            </c:spPr>
          </c:dPt>
          <c:dLbls>
            <c:dLbl>
              <c:idx val="0"/>
              <c:layout>
                <c:manualLayout>
                  <c:x val="0.1024621602890684"/>
                  <c:y val="3.3919842239751147E-3"/>
                </c:manualLayout>
              </c:layout>
              <c:showVal val="1"/>
            </c:dLbl>
            <c:dLbl>
              <c:idx val="1"/>
              <c:layout>
                <c:manualLayout>
                  <c:x val="6.886800937461976E-2"/>
                  <c:y val="1.3566868638527352E-2"/>
                </c:manualLayout>
              </c:layout>
              <c:showVal val="1"/>
            </c:dLbl>
            <c:dLbl>
              <c:idx val="2"/>
              <c:layout>
                <c:manualLayout>
                  <c:x val="6.886800937461976E-2"/>
                  <c:y val="3.3919842239751147E-3"/>
                </c:manualLayout>
              </c:layout>
              <c:showVal val="1"/>
            </c:dLbl>
            <c:dLbl>
              <c:idx val="3"/>
              <c:layout>
                <c:manualLayout>
                  <c:x val="6.0469471646007605E-2"/>
                  <c:y val="1.3566868638527289E-2"/>
                </c:manualLayout>
              </c:layout>
              <c:showVal val="1"/>
            </c:dLbl>
            <c:dLbl>
              <c:idx val="4"/>
              <c:layout>
                <c:manualLayout>
                  <c:x val="0.25027642431264263"/>
                  <c:y val="2.3742020117422848E-2"/>
                </c:manualLayout>
              </c:layout>
              <c:showVal val="1"/>
            </c:dLbl>
            <c:dLbl>
              <c:idx val="5"/>
              <c:layout>
                <c:manualLayout>
                  <c:x val="7.7266547103231942E-2"/>
                  <c:y val="1.3566868638527352E-2"/>
                </c:manualLayout>
              </c:layout>
              <c:showVal val="1"/>
            </c:dLbl>
            <c:txPr>
              <a:bodyPr/>
              <a:lstStyle/>
              <a:p>
                <a:pPr>
                  <a:defRPr sz="1400" b="1"/>
                </a:pPr>
                <a:endParaRPr lang="el-GR"/>
              </a:p>
            </c:txPr>
            <c:showVal val="1"/>
          </c:dLbls>
          <c:cat>
            <c:strRef>
              <c:f>'EXTRA ΚΑΤΑΝΑΛΩΤΩΝ '!$B$148:$B$153</c:f>
              <c:strCache>
                <c:ptCount val="6"/>
                <c:pt idx="0">
                  <c:v>Όταν η πανδημία COVID19 αρχίσει να υποχωρεί στην Ελλάδα</c:v>
                </c:pt>
                <c:pt idx="1">
                  <c:v>Όταν η πανδημία COVID19 αρχίσει να υποχωρεί παγκόσμια</c:v>
                </c:pt>
                <c:pt idx="2">
                  <c:v>Όταν τελειώσει η πανδημία COVID19 παγκόσμια</c:v>
                </c:pt>
                <c:pt idx="3">
                  <c:v>Όταν τελειώσει η πανδημία COVID19 στην Ελλάδα</c:v>
                </c:pt>
                <c:pt idx="4">
                  <c:v>Δεν έχω καθυστερήσει σημαντικές αγορές (αυθόρμητα)</c:v>
                </c:pt>
                <c:pt idx="5">
                  <c:v>Δεν έχω γνώμη/Δεν απαντώ (αυθόρμητα)</c:v>
                </c:pt>
              </c:strCache>
            </c:strRef>
          </c:cat>
          <c:val>
            <c:numRef>
              <c:f>'EXTRA ΚΑΤΑΝΑΛΩΤΩΝ '!$D$148:$D$153</c:f>
              <c:numCache>
                <c:formatCode>0%</c:formatCode>
                <c:ptCount val="6"/>
                <c:pt idx="0">
                  <c:v>0.1678520625889047</c:v>
                </c:pt>
                <c:pt idx="1">
                  <c:v>8.5348506401137947E-2</c:v>
                </c:pt>
                <c:pt idx="2">
                  <c:v>6.8278805120910377E-2</c:v>
                </c:pt>
                <c:pt idx="3">
                  <c:v>5.8321479374110953E-2</c:v>
                </c:pt>
                <c:pt idx="4">
                  <c:v>0.52916073968705546</c:v>
                </c:pt>
                <c:pt idx="5">
                  <c:v>9.1038406827880544E-2</c:v>
                </c:pt>
              </c:numCache>
            </c:numRef>
          </c:val>
        </c:ser>
        <c:dLbls/>
        <c:gapWidth val="55"/>
        <c:gapDepth val="55"/>
        <c:shape val="box"/>
        <c:axId val="238099840"/>
        <c:axId val="239006848"/>
        <c:axId val="0"/>
      </c:bar3DChart>
      <c:catAx>
        <c:axId val="238099840"/>
        <c:scaling>
          <c:orientation val="maxMin"/>
        </c:scaling>
        <c:axPos val="l"/>
        <c:majorTickMark val="none"/>
        <c:tickLblPos val="nextTo"/>
        <c:txPr>
          <a:bodyPr/>
          <a:lstStyle/>
          <a:p>
            <a:pPr>
              <a:defRPr sz="1100" b="1"/>
            </a:pPr>
            <a:endParaRPr lang="el-GR"/>
          </a:p>
        </c:txPr>
        <c:crossAx val="239006848"/>
        <c:crosses val="autoZero"/>
        <c:auto val="1"/>
        <c:lblAlgn val="ctr"/>
        <c:lblOffset val="100"/>
      </c:catAx>
      <c:valAx>
        <c:axId val="239006848"/>
        <c:scaling>
          <c:orientation val="minMax"/>
        </c:scaling>
        <c:delete val="1"/>
        <c:axPos val="t"/>
        <c:numFmt formatCode="0%" sourceLinked="1"/>
        <c:majorTickMark val="none"/>
        <c:tickLblPos val="none"/>
        <c:crossAx val="238099840"/>
        <c:crosses val="autoZero"/>
        <c:crossBetween val="between"/>
      </c:valAx>
    </c:plotArea>
    <c:plotVisOnly val="1"/>
    <c:dispBlanksAs val="gap"/>
  </c:chart>
  <c:txPr>
    <a:bodyPr/>
    <a:lstStyle/>
    <a:p>
      <a:pPr>
        <a:defRPr sz="1800"/>
      </a:pPr>
      <a:endParaRPr lang="el-GR"/>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clustered"/>
        <c:ser>
          <c:idx val="0"/>
          <c:order val="0"/>
          <c:tx>
            <c:strRef>
              <c:f>'EXTRA ΚΑΤΑΝΑΛΩΤΩΝ '!$S$147</c:f>
              <c:strCache>
                <c:ptCount val="1"/>
                <c:pt idx="0">
                  <c:v>Σεπτέμβριος 2021</c:v>
                </c:pt>
              </c:strCache>
            </c:strRef>
          </c:tx>
          <c:spPr>
            <a:solidFill>
              <a:srgbClr val="002060"/>
            </a:solidFill>
          </c:spPr>
          <c:dLbls>
            <c:txPr>
              <a:bodyPr/>
              <a:lstStyle/>
              <a:p>
                <a:pPr>
                  <a:defRPr sz="1200" b="1">
                    <a:solidFill>
                      <a:srgbClr val="002060"/>
                    </a:solidFill>
                  </a:defRPr>
                </a:pPr>
                <a:endParaRPr lang="el-GR"/>
              </a:p>
            </c:txPr>
            <c:showVal val="1"/>
          </c:dLbls>
          <c:cat>
            <c:strRef>
              <c:f>'EXTRA ΚΑΤΑΝΑΛΩΤΩΝ '!$R$148:$R$153</c:f>
              <c:strCache>
                <c:ptCount val="6"/>
                <c:pt idx="0">
                  <c:v>Όταν η πανδημία COVID19 αρχίσει να υποχωρεί στην Ελλάδα</c:v>
                </c:pt>
                <c:pt idx="1">
                  <c:v>Όταν η πανδημία COVID19 αρχίσει να υποχωρεί παγκόσμια</c:v>
                </c:pt>
                <c:pt idx="2">
                  <c:v>Όταν τελειώσει η πανδημία COVID19 παγκόσμια</c:v>
                </c:pt>
                <c:pt idx="3">
                  <c:v>Όταν τελειώσει η πανδημία COVID19 στην Ελλάδα</c:v>
                </c:pt>
                <c:pt idx="4">
                  <c:v>Δεν έχω καθυστερήσει σημαντικές αγορές (αυθόρμητα)</c:v>
                </c:pt>
                <c:pt idx="5">
                  <c:v>Δεν έχω γνώμη/Δεν απαντώ (αυθόρμητα)</c:v>
                </c:pt>
              </c:strCache>
            </c:strRef>
          </c:cat>
          <c:val>
            <c:numRef>
              <c:f>'EXTRA ΚΑΤΑΝΑΛΩΤΩΝ '!$S$148:$S$153</c:f>
              <c:numCache>
                <c:formatCode>0%</c:formatCode>
                <c:ptCount val="6"/>
                <c:pt idx="0">
                  <c:v>0.17</c:v>
                </c:pt>
                <c:pt idx="1">
                  <c:v>9.0000000000000024E-2</c:v>
                </c:pt>
                <c:pt idx="2">
                  <c:v>7.0000000000000021E-2</c:v>
                </c:pt>
                <c:pt idx="3">
                  <c:v>6.0000000000000019E-2</c:v>
                </c:pt>
                <c:pt idx="4">
                  <c:v>0.53</c:v>
                </c:pt>
                <c:pt idx="5">
                  <c:v>9.0000000000000024E-2</c:v>
                </c:pt>
              </c:numCache>
            </c:numRef>
          </c:val>
        </c:ser>
        <c:ser>
          <c:idx val="1"/>
          <c:order val="1"/>
          <c:tx>
            <c:strRef>
              <c:f>'EXTRA ΚΑΤΑΝΑΛΩΤΩΝ '!$T$147</c:f>
              <c:strCache>
                <c:ptCount val="1"/>
                <c:pt idx="0">
                  <c:v>Μάρτιος 2021</c:v>
                </c:pt>
              </c:strCache>
            </c:strRef>
          </c:tx>
          <c:spPr>
            <a:solidFill>
              <a:srgbClr val="00B0F0"/>
            </a:solidFill>
          </c:spPr>
          <c:dLbls>
            <c:txPr>
              <a:bodyPr/>
              <a:lstStyle/>
              <a:p>
                <a:pPr>
                  <a:defRPr sz="1200" b="1">
                    <a:solidFill>
                      <a:srgbClr val="00B0F0"/>
                    </a:solidFill>
                  </a:defRPr>
                </a:pPr>
                <a:endParaRPr lang="el-GR"/>
              </a:p>
            </c:txPr>
            <c:showVal val="1"/>
          </c:dLbls>
          <c:cat>
            <c:strRef>
              <c:f>'EXTRA ΚΑΤΑΝΑΛΩΤΩΝ '!$R$148:$R$153</c:f>
              <c:strCache>
                <c:ptCount val="6"/>
                <c:pt idx="0">
                  <c:v>Όταν η πανδημία COVID19 αρχίσει να υποχωρεί στην Ελλάδα</c:v>
                </c:pt>
                <c:pt idx="1">
                  <c:v>Όταν η πανδημία COVID19 αρχίσει να υποχωρεί παγκόσμια</c:v>
                </c:pt>
                <c:pt idx="2">
                  <c:v>Όταν τελειώσει η πανδημία COVID19 παγκόσμια</c:v>
                </c:pt>
                <c:pt idx="3">
                  <c:v>Όταν τελειώσει η πανδημία COVID19 στην Ελλάδα</c:v>
                </c:pt>
                <c:pt idx="4">
                  <c:v>Δεν έχω καθυστερήσει σημαντικές αγορές (αυθόρμητα)</c:v>
                </c:pt>
                <c:pt idx="5">
                  <c:v>Δεν έχω γνώμη/Δεν απαντώ (αυθόρμητα)</c:v>
                </c:pt>
              </c:strCache>
            </c:strRef>
          </c:cat>
          <c:val>
            <c:numRef>
              <c:f>'EXTRA ΚΑΤΑΝΑΛΩΤΩΝ '!$T$148:$T$153</c:f>
              <c:numCache>
                <c:formatCode>0%</c:formatCode>
                <c:ptCount val="6"/>
                <c:pt idx="0">
                  <c:v>0.38000000000000012</c:v>
                </c:pt>
                <c:pt idx="1">
                  <c:v>7.0000000000000021E-2</c:v>
                </c:pt>
                <c:pt idx="2">
                  <c:v>8.0000000000000029E-2</c:v>
                </c:pt>
                <c:pt idx="3">
                  <c:v>0.15000000000000005</c:v>
                </c:pt>
                <c:pt idx="4">
                  <c:v>0.25</c:v>
                </c:pt>
                <c:pt idx="5">
                  <c:v>9.0000000000000024E-2</c:v>
                </c:pt>
              </c:numCache>
            </c:numRef>
          </c:val>
        </c:ser>
        <c:dLbls/>
        <c:shape val="box"/>
        <c:axId val="269966336"/>
        <c:axId val="269992704"/>
        <c:axId val="0"/>
      </c:bar3DChart>
      <c:catAx>
        <c:axId val="269966336"/>
        <c:scaling>
          <c:orientation val="maxMin"/>
        </c:scaling>
        <c:axPos val="l"/>
        <c:majorTickMark val="none"/>
        <c:tickLblPos val="nextTo"/>
        <c:txPr>
          <a:bodyPr/>
          <a:lstStyle/>
          <a:p>
            <a:pPr>
              <a:defRPr sz="1100" b="1"/>
            </a:pPr>
            <a:endParaRPr lang="el-GR"/>
          </a:p>
        </c:txPr>
        <c:crossAx val="269992704"/>
        <c:crosses val="autoZero"/>
        <c:auto val="1"/>
        <c:lblAlgn val="ctr"/>
        <c:lblOffset val="100"/>
      </c:catAx>
      <c:valAx>
        <c:axId val="269992704"/>
        <c:scaling>
          <c:orientation val="minMax"/>
        </c:scaling>
        <c:axPos val="t"/>
        <c:numFmt formatCode="0%" sourceLinked="1"/>
        <c:majorTickMark val="none"/>
        <c:tickLblPos val="none"/>
        <c:crossAx val="269966336"/>
        <c:crosses val="autoZero"/>
        <c:crossBetween val="between"/>
      </c:valAx>
    </c:plotArea>
    <c:legend>
      <c:legendPos val="r"/>
      <c:legendEntry>
        <c:idx val="0"/>
        <c:txPr>
          <a:bodyPr/>
          <a:lstStyle/>
          <a:p>
            <a:pPr>
              <a:defRPr sz="1200"/>
            </a:pPr>
            <a:endParaRPr lang="el-GR"/>
          </a:p>
        </c:txPr>
      </c:legendEntry>
      <c:legendEntry>
        <c:idx val="1"/>
        <c:txPr>
          <a:bodyPr/>
          <a:lstStyle/>
          <a:p>
            <a:pPr>
              <a:defRPr sz="1200"/>
            </a:pPr>
            <a:endParaRPr lang="el-GR"/>
          </a:p>
        </c:txPr>
      </c:legendEntry>
      <c:layout>
        <c:manualLayout>
          <c:xMode val="edge"/>
          <c:yMode val="edge"/>
          <c:x val="0.73640013645786861"/>
          <c:y val="0.41934310036404987"/>
          <c:w val="0.25562684674216885"/>
          <c:h val="0.18176241287199985"/>
        </c:manualLayout>
      </c:layout>
      <c:txPr>
        <a:bodyPr/>
        <a:lstStyle/>
        <a:p>
          <a:pPr>
            <a:defRPr sz="1100"/>
          </a:pPr>
          <a:endParaRPr lang="el-GR"/>
        </a:p>
      </c:txPr>
    </c:legend>
    <c:plotVisOnly val="1"/>
    <c:dispBlanksAs val="gap"/>
  </c:chart>
  <c:txPr>
    <a:bodyPr/>
    <a:lstStyle/>
    <a:p>
      <a:pPr>
        <a:defRPr sz="1800"/>
      </a:pPr>
      <a:endParaRPr lang="el-GR"/>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manualLayout>
          <c:layoutTarget val="inner"/>
          <c:xMode val="edge"/>
          <c:yMode val="edge"/>
          <c:x val="0.47243143251572861"/>
          <c:y val="3.5440158138704214E-2"/>
          <c:w val="0.44428306834220072"/>
          <c:h val="0.92911968372259168"/>
        </c:manualLayout>
      </c:layout>
      <c:bar3DChart>
        <c:barDir val="bar"/>
        <c:grouping val="stacked"/>
        <c:ser>
          <c:idx val="0"/>
          <c:order val="0"/>
          <c:dPt>
            <c:idx val="0"/>
            <c:spPr>
              <a:solidFill>
                <a:srgbClr val="002060"/>
              </a:solidFill>
            </c:spPr>
          </c:dPt>
          <c:dPt>
            <c:idx val="1"/>
            <c:spPr>
              <a:solidFill>
                <a:srgbClr val="00B050"/>
              </a:solidFill>
            </c:spPr>
          </c:dPt>
          <c:dPt>
            <c:idx val="2"/>
            <c:spPr>
              <a:solidFill>
                <a:srgbClr val="FF0000"/>
              </a:solidFill>
            </c:spPr>
          </c:dPt>
          <c:dPt>
            <c:idx val="3"/>
            <c:spPr>
              <a:solidFill>
                <a:srgbClr val="0070C0"/>
              </a:solidFill>
            </c:spPr>
          </c:dPt>
          <c:dPt>
            <c:idx val="4"/>
            <c:spPr>
              <a:solidFill>
                <a:srgbClr val="0070C0"/>
              </a:solidFill>
            </c:spPr>
          </c:dPt>
          <c:dPt>
            <c:idx val="5"/>
            <c:spPr>
              <a:solidFill>
                <a:srgbClr val="002060"/>
              </a:solidFill>
            </c:spPr>
          </c:dPt>
          <c:dPt>
            <c:idx val="6"/>
            <c:spPr>
              <a:solidFill>
                <a:schemeClr val="bg1">
                  <a:lumMod val="65000"/>
                </a:schemeClr>
              </a:solidFill>
            </c:spPr>
          </c:dPt>
          <c:dLbls>
            <c:dLbl>
              <c:idx val="0"/>
              <c:layout>
                <c:manualLayout>
                  <c:x val="0.18453453731478395"/>
                  <c:y val="2.2552827906448136E-2"/>
                </c:manualLayout>
              </c:layout>
              <c:showVal val="1"/>
            </c:dLbl>
            <c:dLbl>
              <c:idx val="1"/>
              <c:layout>
                <c:manualLayout>
                  <c:x val="6.6955009114213662E-2"/>
                  <c:y val="-2.9533123946418897E-17"/>
                </c:manualLayout>
              </c:layout>
              <c:showVal val="1"/>
            </c:dLbl>
            <c:dLbl>
              <c:idx val="2"/>
              <c:layout>
                <c:manualLayout>
                  <c:x val="5.8789764100285163E-2"/>
                  <c:y val="1.2887330232256081E-2"/>
                </c:manualLayout>
              </c:layout>
              <c:showVal val="1"/>
            </c:dLbl>
            <c:dLbl>
              <c:idx val="3"/>
              <c:layout>
                <c:manualLayout>
                  <c:x val="3.5927078061285381E-2"/>
                  <c:y val="9.6654976741921226E-3"/>
                </c:manualLayout>
              </c:layout>
              <c:showVal val="1"/>
            </c:dLbl>
            <c:dLbl>
              <c:idx val="4"/>
              <c:layout>
                <c:manualLayout>
                  <c:x val="3.4294029058499674E-2"/>
                  <c:y val="6.4436651161280407E-3"/>
                </c:manualLayout>
              </c:layout>
              <c:showVal val="1"/>
            </c:dLbl>
            <c:dLbl>
              <c:idx val="5"/>
              <c:layout>
                <c:manualLayout>
                  <c:x val="4.0826225069642424E-2"/>
                  <c:y val="0"/>
                </c:manualLayout>
              </c:layout>
              <c:showVal val="1"/>
            </c:dLbl>
            <c:dLbl>
              <c:idx val="6"/>
              <c:layout>
                <c:manualLayout>
                  <c:x val="4.0826225069642487E-2"/>
                  <c:y val="1.1813249578567561E-16"/>
                </c:manualLayout>
              </c:layout>
              <c:showVal val="1"/>
            </c:dLbl>
            <c:txPr>
              <a:bodyPr/>
              <a:lstStyle/>
              <a:p>
                <a:pPr>
                  <a:defRPr sz="1400" b="1"/>
                </a:pPr>
                <a:endParaRPr lang="el-GR"/>
              </a:p>
            </c:txPr>
            <c:showVal val="1"/>
          </c:dLbls>
          <c:cat>
            <c:strRef>
              <c:f>'EXTRA ΚΑΤΑΝΑΛΩΤΩΝ '!$B$163:$B$169</c:f>
              <c:strCache>
                <c:ptCount val="7"/>
                <c:pt idx="0">
                  <c:v>Έχω ήδη εμβολιαστεί και με τις δύο δόσεις του εμβολίου</c:v>
                </c:pt>
                <c:pt idx="1">
                  <c:v>Έχω νοσήσει από COVID-19</c:v>
                </c:pt>
                <c:pt idx="2">
                  <c:v>Δεν σκοπεύω να εμβολιαστώ</c:v>
                </c:pt>
                <c:pt idx="3">
                  <c:v>Σκοπεύω να εμβολιαστώ στο άμεσο μέλλον</c:v>
                </c:pt>
                <c:pt idx="4">
                  <c:v>Σκοπεύω να εμβολιαστώ αλλά όχι στο άμεσο μέλλον</c:v>
                </c:pt>
                <c:pt idx="5">
                  <c:v>Έχω κάνει την πρώτη δόση του εμβολίου</c:v>
                </c:pt>
                <c:pt idx="6">
                  <c:v>ΔΞ/ΔΑ</c:v>
                </c:pt>
              </c:strCache>
            </c:strRef>
          </c:cat>
          <c:val>
            <c:numRef>
              <c:f>'EXTRA ΚΑΤΑΝΑΛΩΤΩΝ '!$D$163:$D$169</c:f>
              <c:numCache>
                <c:formatCode>0%</c:formatCode>
                <c:ptCount val="7"/>
                <c:pt idx="0">
                  <c:v>0.6685633001422473</c:v>
                </c:pt>
                <c:pt idx="1">
                  <c:v>0.11806543385490754</c:v>
                </c:pt>
                <c:pt idx="2">
                  <c:v>0.112375533428165</c:v>
                </c:pt>
                <c:pt idx="3">
                  <c:v>3.8406827880512091E-2</c:v>
                </c:pt>
                <c:pt idx="4">
                  <c:v>2.275960170697014E-2</c:v>
                </c:pt>
                <c:pt idx="5">
                  <c:v>1.4224751066856337E-2</c:v>
                </c:pt>
                <c:pt idx="6">
                  <c:v>2.5604551920341393E-2</c:v>
                </c:pt>
              </c:numCache>
            </c:numRef>
          </c:val>
        </c:ser>
        <c:dLbls/>
        <c:gapWidth val="55"/>
        <c:gapDepth val="55"/>
        <c:shape val="box"/>
        <c:axId val="239380736"/>
        <c:axId val="239693824"/>
        <c:axId val="0"/>
      </c:bar3DChart>
      <c:catAx>
        <c:axId val="239380736"/>
        <c:scaling>
          <c:orientation val="maxMin"/>
        </c:scaling>
        <c:axPos val="l"/>
        <c:majorTickMark val="none"/>
        <c:tickLblPos val="nextTo"/>
        <c:txPr>
          <a:bodyPr/>
          <a:lstStyle/>
          <a:p>
            <a:pPr>
              <a:defRPr sz="1100" b="1"/>
            </a:pPr>
            <a:endParaRPr lang="el-GR"/>
          </a:p>
        </c:txPr>
        <c:crossAx val="239693824"/>
        <c:crosses val="autoZero"/>
        <c:auto val="1"/>
        <c:lblAlgn val="ctr"/>
        <c:lblOffset val="100"/>
      </c:catAx>
      <c:valAx>
        <c:axId val="239693824"/>
        <c:scaling>
          <c:orientation val="minMax"/>
        </c:scaling>
        <c:delete val="1"/>
        <c:axPos val="t"/>
        <c:numFmt formatCode="0%" sourceLinked="1"/>
        <c:majorTickMark val="none"/>
        <c:tickLblPos val="none"/>
        <c:crossAx val="239380736"/>
        <c:crosses val="autoZero"/>
        <c:crossBetween val="between"/>
      </c:valAx>
    </c:plotArea>
    <c:plotVisOnly val="1"/>
    <c:dispBlanksAs val="gap"/>
  </c:chart>
  <c:txPr>
    <a:bodyPr/>
    <a:lstStyle/>
    <a:p>
      <a:pPr>
        <a:defRPr sz="1800"/>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ΚΑΤΑΝΑΛΩΤΩΝ '!$AB$5</c:f>
              <c:strCache>
                <c:ptCount val="1"/>
                <c:pt idx="0">
                  <c:v>5 - Πολύ</c:v>
                </c:pt>
              </c:strCache>
            </c:strRef>
          </c:tx>
          <c:spPr>
            <a:solidFill>
              <a:srgbClr val="C00000"/>
            </a:solidFill>
          </c:spPr>
          <c:dLbls>
            <c:txPr>
              <a:bodyPr/>
              <a:lstStyle/>
              <a:p>
                <a:pPr>
                  <a:defRPr sz="1200" b="1">
                    <a:solidFill>
                      <a:schemeClr val="bg1"/>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'!$AC$5:$AH$5</c:f>
              <c:numCache>
                <c:formatCode>0%</c:formatCode>
                <c:ptCount val="6"/>
                <c:pt idx="0">
                  <c:v>0.24000000000000005</c:v>
                </c:pt>
                <c:pt idx="1">
                  <c:v>0.27</c:v>
                </c:pt>
                <c:pt idx="2">
                  <c:v>0.21000000000000005</c:v>
                </c:pt>
                <c:pt idx="3">
                  <c:v>0.21000000000000005</c:v>
                </c:pt>
                <c:pt idx="4">
                  <c:v>0.14000000000000001</c:v>
                </c:pt>
                <c:pt idx="5">
                  <c:v>0.37000000000000011</c:v>
                </c:pt>
              </c:numCache>
            </c:numRef>
          </c:val>
        </c:ser>
        <c:ser>
          <c:idx val="1"/>
          <c:order val="1"/>
          <c:tx>
            <c:strRef>
              <c:f>'EXTRA ΚΑΤΑΝΑΛΩΤΩΝ '!$AB$6</c:f>
              <c:strCache>
                <c:ptCount val="1"/>
                <c:pt idx="0">
                  <c:v>4 - Αρκετά</c:v>
                </c:pt>
              </c:strCache>
            </c:strRef>
          </c:tx>
          <c:spPr>
            <a:solidFill>
              <a:schemeClr val="accent3">
                <a:lumMod val="60000"/>
                <a:lumOff val="40000"/>
              </a:schemeClr>
            </a:solidFill>
          </c:spPr>
          <c:dLbls>
            <c:txPr>
              <a:bodyPr/>
              <a:lstStyle/>
              <a:p>
                <a:pPr>
                  <a:defRPr sz="1200" b="1">
                    <a:solidFill>
                      <a:schemeClr val="bg1"/>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'!$AC$6:$AH$6</c:f>
              <c:numCache>
                <c:formatCode>0%</c:formatCode>
                <c:ptCount val="6"/>
                <c:pt idx="0">
                  <c:v>0.2</c:v>
                </c:pt>
                <c:pt idx="1">
                  <c:v>0.28000000000000008</c:v>
                </c:pt>
                <c:pt idx="2">
                  <c:v>0.21000000000000005</c:v>
                </c:pt>
                <c:pt idx="3">
                  <c:v>0.24000000000000005</c:v>
                </c:pt>
                <c:pt idx="4">
                  <c:v>0.22</c:v>
                </c:pt>
                <c:pt idx="5">
                  <c:v>0.22</c:v>
                </c:pt>
              </c:numCache>
            </c:numRef>
          </c:val>
        </c:ser>
        <c:ser>
          <c:idx val="2"/>
          <c:order val="2"/>
          <c:tx>
            <c:strRef>
              <c:f>'EXTRA ΚΑΤΑΝΑΛΩΤΩΝ '!$AB$7</c:f>
              <c:strCache>
                <c:ptCount val="1"/>
                <c:pt idx="0">
                  <c:v>3 - Ούτε Πολύ/Ούτε Λίγο</c:v>
                </c:pt>
              </c:strCache>
            </c:strRef>
          </c:tx>
          <c:spPr>
            <a:solidFill>
              <a:schemeClr val="bg1">
                <a:lumMod val="65000"/>
              </a:schemeClr>
            </a:solidFill>
          </c:spPr>
          <c:dLbls>
            <c:txPr>
              <a:bodyPr/>
              <a:lstStyle/>
              <a:p>
                <a:pPr>
                  <a:defRPr sz="1200" b="1">
                    <a:solidFill>
                      <a:schemeClr val="bg1"/>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'!$AC$7:$AH$7</c:f>
              <c:numCache>
                <c:formatCode>0%</c:formatCode>
                <c:ptCount val="6"/>
                <c:pt idx="0">
                  <c:v>0.21000000000000005</c:v>
                </c:pt>
                <c:pt idx="1">
                  <c:v>0.18000000000000005</c:v>
                </c:pt>
                <c:pt idx="2">
                  <c:v>0.22</c:v>
                </c:pt>
                <c:pt idx="3">
                  <c:v>0.26</c:v>
                </c:pt>
                <c:pt idx="4">
                  <c:v>0.29000000000000009</c:v>
                </c:pt>
                <c:pt idx="5">
                  <c:v>0.16</c:v>
                </c:pt>
              </c:numCache>
            </c:numRef>
          </c:val>
        </c:ser>
        <c:ser>
          <c:idx val="3"/>
          <c:order val="3"/>
          <c:tx>
            <c:strRef>
              <c:f>'EXTRA ΚΑΤΑΝΑΛΩΤΩΝ '!$AB$8</c:f>
              <c:strCache>
                <c:ptCount val="1"/>
                <c:pt idx="0">
                  <c:v>2 - Λίγο</c:v>
                </c:pt>
              </c:strCache>
            </c:strRef>
          </c:tx>
          <c:spPr>
            <a:solidFill>
              <a:srgbClr val="0070C0"/>
            </a:solidFill>
          </c:spPr>
          <c:dLbls>
            <c:txPr>
              <a:bodyPr/>
              <a:lstStyle/>
              <a:p>
                <a:pPr>
                  <a:defRPr sz="1200" b="1">
                    <a:solidFill>
                      <a:schemeClr val="bg1"/>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'!$AC$8:$AH$8</c:f>
              <c:numCache>
                <c:formatCode>0%</c:formatCode>
                <c:ptCount val="6"/>
                <c:pt idx="0">
                  <c:v>0.17</c:v>
                </c:pt>
                <c:pt idx="1">
                  <c:v>0.14000000000000001</c:v>
                </c:pt>
                <c:pt idx="2">
                  <c:v>0.15000000000000005</c:v>
                </c:pt>
                <c:pt idx="3">
                  <c:v>0.14000000000000001</c:v>
                </c:pt>
                <c:pt idx="4">
                  <c:v>0.17</c:v>
                </c:pt>
                <c:pt idx="5">
                  <c:v>0.14000000000000001</c:v>
                </c:pt>
              </c:numCache>
            </c:numRef>
          </c:val>
        </c:ser>
        <c:ser>
          <c:idx val="4"/>
          <c:order val="4"/>
          <c:tx>
            <c:strRef>
              <c:f>'EXTRA ΚΑΤΑΝΑΛΩΤΩΝ '!$AB$9</c:f>
              <c:strCache>
                <c:ptCount val="1"/>
                <c:pt idx="0">
                  <c:v>1 - Καθόλου</c:v>
                </c:pt>
              </c:strCache>
            </c:strRef>
          </c:tx>
          <c:spPr>
            <a:solidFill>
              <a:srgbClr val="002060"/>
            </a:solidFill>
          </c:spPr>
          <c:dLbls>
            <c:txPr>
              <a:bodyPr/>
              <a:lstStyle/>
              <a:p>
                <a:pPr>
                  <a:defRPr sz="1200" b="1">
                    <a:solidFill>
                      <a:schemeClr val="bg1"/>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'!$AC$9:$AH$9</c:f>
              <c:numCache>
                <c:formatCode>0%</c:formatCode>
                <c:ptCount val="6"/>
                <c:pt idx="0">
                  <c:v>0.17</c:v>
                </c:pt>
                <c:pt idx="1">
                  <c:v>0.13</c:v>
                </c:pt>
                <c:pt idx="2">
                  <c:v>0.21000000000000005</c:v>
                </c:pt>
                <c:pt idx="3">
                  <c:v>0.14000000000000001</c:v>
                </c:pt>
                <c:pt idx="4">
                  <c:v>0.17</c:v>
                </c:pt>
                <c:pt idx="5">
                  <c:v>0.1</c:v>
                </c:pt>
              </c:numCache>
            </c:numRef>
          </c:val>
        </c:ser>
        <c:ser>
          <c:idx val="5"/>
          <c:order val="5"/>
          <c:tx>
            <c:strRef>
              <c:f>'EXTRA ΚΑΤΑΝΑΛΩΤΩΝ '!$AB$10</c:f>
              <c:strCache>
                <c:ptCount val="1"/>
                <c:pt idx="0">
                  <c:v>Δεν έχω γνώμη/Δεν απαντώ (αυθόρμητα)</c:v>
                </c:pt>
              </c:strCache>
            </c:strRef>
          </c:tx>
          <c:spPr>
            <a:solidFill>
              <a:srgbClr val="FFC000"/>
            </a:solidFill>
          </c:spPr>
          <c:dLbls>
            <c:dLbl>
              <c:idx val="0"/>
              <c:layout>
                <c:manualLayout>
                  <c:x val="5.9268045240818312E-4"/>
                  <c:y val="5.7511725750278984E-2"/>
                </c:manualLayout>
              </c:layout>
              <c:showVal val="1"/>
            </c:dLbl>
            <c:dLbl>
              <c:idx val="1"/>
              <c:layout>
                <c:manualLayout>
                  <c:x val="1.5803152940549907E-3"/>
                  <c:y val="6.5179955850316162E-2"/>
                </c:manualLayout>
              </c:layout>
              <c:showVal val="1"/>
            </c:dLbl>
            <c:dLbl>
              <c:idx val="2"/>
              <c:layout>
                <c:manualLayout>
                  <c:x val="4.6868169724867091E-3"/>
                  <c:y val="7.2848185950353375E-2"/>
                </c:manualLayout>
              </c:layout>
              <c:showVal val="1"/>
            </c:dLbl>
            <c:dLbl>
              <c:idx val="3"/>
              <c:layout>
                <c:manualLayout>
                  <c:x val="-1.5803152940549907E-3"/>
                  <c:y val="5.7511725750278964E-2"/>
                </c:manualLayout>
              </c:layout>
              <c:showVal val="1"/>
            </c:dLbl>
            <c:dLbl>
              <c:idx val="4"/>
              <c:layout>
                <c:manualLayout>
                  <c:x val="-1.5803152940549907E-3"/>
                  <c:y val="6.5179955850316162E-2"/>
                </c:manualLayout>
              </c:layout>
              <c:showVal val="1"/>
            </c:dLbl>
            <c:dLbl>
              <c:idx val="5"/>
              <c:layout>
                <c:manualLayout>
                  <c:x val="0"/>
                  <c:y val="7.2848185950353375E-2"/>
                </c:manualLayout>
              </c:layout>
              <c:showVal val="1"/>
            </c:dLbl>
            <c:txPr>
              <a:bodyPr/>
              <a:lstStyle/>
              <a:p>
                <a:pPr>
                  <a:defRPr sz="1200" b="1">
                    <a:solidFill>
                      <a:sysClr val="windowText" lastClr="000000"/>
                    </a:solidFill>
                  </a:defRPr>
                </a:pPr>
                <a:endParaRPr lang="el-GR"/>
              </a:p>
            </c:txPr>
            <c:showVal val="1"/>
          </c:dLbls>
          <c:cat>
            <c:strRef>
              <c:f>'EXTRA ΚΑΤΑΝΑΛΩΤΩΝ '!$AC$4:$AH$4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'!$AC$10:$AH$10</c:f>
              <c:numCache>
                <c:formatCode>0%</c:formatCode>
                <c:ptCount val="6"/>
                <c:pt idx="0">
                  <c:v>0</c:v>
                </c:pt>
                <c:pt idx="1">
                  <c:v>1.0000000000000004E-2</c:v>
                </c:pt>
                <c:pt idx="2">
                  <c:v>1.0000000000000004E-2</c:v>
                </c:pt>
                <c:pt idx="3">
                  <c:v>0</c:v>
                </c:pt>
                <c:pt idx="4">
                  <c:v>0</c:v>
                </c:pt>
                <c:pt idx="5">
                  <c:v>0</c:v>
                </c:pt>
              </c:numCache>
            </c:numRef>
          </c:val>
        </c:ser>
        <c:dLbls>
          <c:showVal val="1"/>
        </c:dLbls>
        <c:gapWidth val="95"/>
        <c:overlap val="100"/>
        <c:axId val="216105344"/>
        <c:axId val="216106880"/>
      </c:barChart>
      <c:catAx>
        <c:axId val="216105344"/>
        <c:scaling>
          <c:orientation val="maxMin"/>
        </c:scaling>
        <c:axPos val="l"/>
        <c:numFmt formatCode="General" sourceLinked="1"/>
        <c:tickLblPos val="nextTo"/>
        <c:txPr>
          <a:bodyPr/>
          <a:lstStyle/>
          <a:p>
            <a:pPr>
              <a:defRPr sz="1050" b="1"/>
            </a:pPr>
            <a:endParaRPr lang="el-GR"/>
          </a:p>
        </c:txPr>
        <c:crossAx val="216106880"/>
        <c:crosses val="autoZero"/>
        <c:auto val="1"/>
        <c:lblAlgn val="ctr"/>
        <c:lblOffset val="100"/>
      </c:catAx>
      <c:valAx>
        <c:axId val="216106880"/>
        <c:scaling>
          <c:orientation val="minMax"/>
        </c:scaling>
        <c:delete val="1"/>
        <c:axPos val="t"/>
        <c:numFmt formatCode="0%" sourceLinked="1"/>
        <c:tickLblPos val="none"/>
        <c:crossAx val="216105344"/>
        <c:crosses val="autoZero"/>
        <c:crossBetween val="between"/>
      </c:valAx>
      <c:spPr>
        <a:noFill/>
        <a:ln>
          <a:noFill/>
        </a:ln>
      </c:spPr>
    </c:plotArea>
    <c:legend>
      <c:legendPos val="t"/>
      <c:layout/>
    </c:legend>
    <c:plotVisOnly val="1"/>
    <c:dispBlanksAs val="gap"/>
  </c:chart>
  <c:spPr>
    <a:noFill/>
    <a:ln>
      <a:noFill/>
    </a:ln>
  </c:sp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otX val="30"/>
      <c:perspective val="30"/>
    </c:view3D>
    <c:plotArea>
      <c:layout>
        <c:manualLayout>
          <c:layoutTarget val="inner"/>
          <c:xMode val="edge"/>
          <c:yMode val="edge"/>
          <c:x val="9.4396574139516465E-2"/>
          <c:y val="0.12905431891215438"/>
          <c:w val="0.8337220805253317"/>
          <c:h val="0.8017903671080574"/>
        </c:manualLayout>
      </c:layout>
      <c:pie3DChart>
        <c:varyColors val="1"/>
        <c:ser>
          <c:idx val="0"/>
          <c:order val="0"/>
          <c:dPt>
            <c:idx val="0"/>
            <c:spPr>
              <a:solidFill>
                <a:srgbClr val="C00000"/>
              </a:solidFill>
            </c:spPr>
          </c:dPt>
          <c:dPt>
            <c:idx val="1"/>
            <c:spPr>
              <a:solidFill>
                <a:srgbClr val="0070C0"/>
              </a:solidFill>
            </c:spPr>
          </c:dPt>
          <c:dPt>
            <c:idx val="2"/>
            <c:spPr>
              <a:solidFill>
                <a:schemeClr val="bg1">
                  <a:lumMod val="65000"/>
                </a:schemeClr>
              </a:solidFill>
            </c:spPr>
          </c:dPt>
          <c:dLbls>
            <c:dLbl>
              <c:idx val="2"/>
              <c:spPr/>
              <c:txPr>
                <a:bodyPr/>
                <a:lstStyle/>
                <a:p>
                  <a:pPr>
                    <a:defRPr sz="1400" b="1">
                      <a:solidFill>
                        <a:schemeClr val="tx1"/>
                      </a:solidFill>
                    </a:defRPr>
                  </a:pPr>
                  <a:endParaRPr lang="el-GR"/>
                </a:p>
              </c:txPr>
            </c:dLbl>
            <c:txPr>
              <a:bodyPr/>
              <a:lstStyle/>
              <a:p>
                <a:pPr>
                  <a:defRPr sz="1400" b="1">
                    <a:solidFill>
                      <a:schemeClr val="bg1"/>
                    </a:solidFill>
                  </a:defRPr>
                </a:pPr>
                <a:endParaRPr lang="el-GR"/>
              </a:p>
            </c:txPr>
            <c:showCatName val="1"/>
            <c:showPercent val="1"/>
            <c:showLeaderLines val="1"/>
          </c:dLbls>
          <c:cat>
            <c:strRef>
              <c:f>'EXTRA ΚΑΤΑΝΑΛΩΤΩΝ '!$B$180:$B$182</c:f>
              <c:strCache>
                <c:ptCount val="3"/>
                <c:pt idx="0">
                  <c:v>Ναι/Μάλλον ναι</c:v>
                </c:pt>
                <c:pt idx="1">
                  <c:v>Όχι/Μάλλον όχι</c:v>
                </c:pt>
                <c:pt idx="2">
                  <c:v>ΔΞ/ΔΑ</c:v>
                </c:pt>
              </c:strCache>
            </c:strRef>
          </c:cat>
          <c:val>
            <c:numRef>
              <c:f>'EXTRA ΚΑΤΑΝΑΛΩΤΩΝ '!$D$180:$D$182</c:f>
              <c:numCache>
                <c:formatCode>0%</c:formatCode>
                <c:ptCount val="3"/>
                <c:pt idx="0">
                  <c:v>0.77524893314367027</c:v>
                </c:pt>
                <c:pt idx="1">
                  <c:v>0.20910384068278806</c:v>
                </c:pt>
                <c:pt idx="2">
                  <c:v>1.5647226173541955E-2</c:v>
                </c:pt>
              </c:numCache>
            </c:numRef>
          </c:val>
        </c:ser>
        <c:dLbls>
          <c:showCatName val="1"/>
          <c:showPercent val="1"/>
        </c:dLbls>
      </c:pie3DChart>
    </c:plotArea>
    <c:plotVisOnly val="1"/>
    <c:dispBlanksAs val="zero"/>
  </c:chart>
  <c:txPr>
    <a:bodyPr/>
    <a:lstStyle/>
    <a:p>
      <a:pPr>
        <a:defRPr sz="1800"/>
      </a:pPr>
      <a:endParaRPr lang="el-GR"/>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manualLayout>
          <c:layoutTarget val="inner"/>
          <c:xMode val="edge"/>
          <c:yMode val="edge"/>
          <c:x val="0.26241793627690235"/>
          <c:y val="3.7304898893039555E-2"/>
          <c:w val="0.44189785083778704"/>
          <c:h val="0.86060330039101718"/>
        </c:manualLayout>
      </c:layout>
      <c:pieChart>
        <c:varyColors val="1"/>
        <c:ser>
          <c:idx val="0"/>
          <c:order val="0"/>
          <c:dPt>
            <c:idx val="0"/>
            <c:spPr>
              <a:solidFill>
                <a:schemeClr val="accent2">
                  <a:lumMod val="20000"/>
                  <a:lumOff val="80000"/>
                </a:schemeClr>
              </a:solidFill>
            </c:spPr>
          </c:dPt>
          <c:dPt>
            <c:idx val="1"/>
            <c:spPr>
              <a:solidFill>
                <a:srgbClr val="C00000"/>
              </a:solidFill>
            </c:spPr>
          </c:dPt>
          <c:dPt>
            <c:idx val="2"/>
            <c:spPr>
              <a:solidFill>
                <a:schemeClr val="accent3">
                  <a:lumMod val="60000"/>
                  <a:lumOff val="40000"/>
                </a:schemeClr>
              </a:solidFill>
            </c:spPr>
          </c:dPt>
          <c:dPt>
            <c:idx val="3"/>
            <c:spPr>
              <a:solidFill>
                <a:srgbClr val="00B0F0"/>
              </a:solidFill>
            </c:spPr>
          </c:dPt>
          <c:dPt>
            <c:idx val="4"/>
            <c:spPr>
              <a:solidFill>
                <a:srgbClr val="002060"/>
              </a:solidFill>
            </c:spPr>
          </c:dPt>
          <c:dPt>
            <c:idx val="5"/>
            <c:spPr>
              <a:solidFill>
                <a:schemeClr val="bg1">
                  <a:lumMod val="50000"/>
                </a:schemeClr>
              </a:solidFill>
            </c:spPr>
          </c:dPt>
          <c:dLbls>
            <c:dLbl>
              <c:idx val="0"/>
              <c:layout/>
              <c:tx>
                <c:rich>
                  <a:bodyPr/>
                  <a:lstStyle/>
                  <a:p>
                    <a:r>
                      <a:rPr lang="el-GR"/>
                      <a:t>Παρέμειναν κατά βάση αμετάβλητα
49</a:t>
                    </a:r>
                    <a:r>
                      <a:rPr lang="el-GR" smtClean="0"/>
                      <a:t>% </a:t>
                    </a:r>
                  </a:p>
                  <a:p>
                    <a:r>
                      <a:rPr lang="el-GR" sz="1000" smtClean="0"/>
                      <a:t>(*30%)</a:t>
                    </a:r>
                    <a:endParaRPr lang="el-GR" sz="1000"/>
                  </a:p>
                </c:rich>
              </c:tx>
              <c:showCatName val="1"/>
              <c:showPercent val="1"/>
            </c:dLbl>
            <c:dLbl>
              <c:idx val="1"/>
              <c:layout/>
              <c:tx>
                <c:rich>
                  <a:bodyPr/>
                  <a:lstStyle/>
                  <a:p>
                    <a:r>
                      <a:rPr lang="el-GR"/>
                      <a:t>Έγιναν σε μεγάλο βαθμό πιο αυστηρά
6</a:t>
                    </a:r>
                    <a:r>
                      <a:rPr lang="el-GR" smtClean="0"/>
                      <a:t>% </a:t>
                    </a:r>
                  </a:p>
                  <a:p>
                    <a:r>
                      <a:rPr lang="el-GR" sz="1000" smtClean="0"/>
                      <a:t>(*19%)</a:t>
                    </a:r>
                    <a:endParaRPr lang="el-GR" sz="1000"/>
                  </a:p>
                </c:rich>
              </c:tx>
              <c:showCatName val="1"/>
              <c:showPercent val="1"/>
            </c:dLbl>
            <c:dLbl>
              <c:idx val="2"/>
              <c:layout>
                <c:manualLayout>
                  <c:x val="3.5882260149241972E-2"/>
                  <c:y val="-1.0056140146028431E-2"/>
                </c:manualLayout>
              </c:layout>
              <c:tx>
                <c:rich>
                  <a:bodyPr/>
                  <a:lstStyle/>
                  <a:p>
                    <a:r>
                      <a:rPr lang="el-GR"/>
                      <a:t>Έγιναν ως ένα βαθμό πιο αυστηρά
8</a:t>
                    </a:r>
                    <a:r>
                      <a:rPr lang="el-GR" smtClean="0"/>
                      <a:t>% </a:t>
                    </a:r>
                  </a:p>
                  <a:p>
                    <a:r>
                      <a:rPr lang="el-GR" sz="1000" smtClean="0"/>
                      <a:t>(*13%)</a:t>
                    </a:r>
                    <a:endParaRPr lang="el-GR" sz="1000"/>
                  </a:p>
                </c:rich>
              </c:tx>
              <c:showCatName val="1"/>
              <c:showPercent val="1"/>
            </c:dLbl>
            <c:dLbl>
              <c:idx val="3"/>
              <c:layout>
                <c:manualLayout>
                  <c:x val="-9.558857555974469E-2"/>
                  <c:y val="5.2410506360934476E-3"/>
                </c:manualLayout>
              </c:layout>
              <c:tx>
                <c:rich>
                  <a:bodyPr/>
                  <a:lstStyle/>
                  <a:p>
                    <a:r>
                      <a:rPr lang="el-GR"/>
                      <a:t>Έγιναν ως ένα βαθμό πιο χαλαρά
4</a:t>
                    </a:r>
                    <a:r>
                      <a:rPr lang="el-GR" smtClean="0"/>
                      <a:t>% </a:t>
                    </a:r>
                  </a:p>
                  <a:p>
                    <a:r>
                      <a:rPr lang="el-GR" sz="1000" smtClean="0"/>
                      <a:t>(*6%)</a:t>
                    </a:r>
                    <a:endParaRPr lang="el-GR" sz="1000"/>
                  </a:p>
                </c:rich>
              </c:tx>
              <c:showCatName val="1"/>
              <c:showPercent val="1"/>
            </c:dLbl>
            <c:dLbl>
              <c:idx val="4"/>
              <c:layout>
                <c:manualLayout>
                  <c:x val="-3.5721676173645488E-2"/>
                  <c:y val="-0.176040409342124"/>
                </c:manualLayout>
              </c:layout>
              <c:tx>
                <c:rich>
                  <a:bodyPr/>
                  <a:lstStyle/>
                  <a:p>
                    <a:r>
                      <a:rPr lang="el-GR"/>
                      <a:t>Έγιναν σε μεγάλο βαθμό πιο χαλαρά
0</a:t>
                    </a:r>
                    <a:r>
                      <a:rPr lang="el-GR" smtClean="0"/>
                      <a:t>% </a:t>
                    </a:r>
                  </a:p>
                  <a:p>
                    <a:r>
                      <a:rPr lang="el-GR" sz="1000" smtClean="0"/>
                      <a:t>(*0%)</a:t>
                    </a:r>
                    <a:endParaRPr lang="el-GR" sz="1000"/>
                  </a:p>
                </c:rich>
              </c:tx>
              <c:showCatName val="1"/>
              <c:showPercent val="1"/>
            </c:dLbl>
            <c:dLbl>
              <c:idx val="5"/>
              <c:layout>
                <c:manualLayout>
                  <c:x val="0.20063858142429769"/>
                  <c:y val="0.16930750283903231"/>
                </c:manualLayout>
              </c:layout>
              <c:tx>
                <c:rich>
                  <a:bodyPr/>
                  <a:lstStyle/>
                  <a:p>
                    <a:pPr>
                      <a:defRPr sz="1100" b="1">
                        <a:solidFill>
                          <a:schemeClr val="bg1"/>
                        </a:solidFill>
                      </a:defRPr>
                    </a:pPr>
                    <a:r>
                      <a:rPr lang="el-GR" sz="1100">
                        <a:solidFill>
                          <a:schemeClr val="bg1"/>
                        </a:solidFill>
                      </a:rPr>
                      <a:t>Δεν έχω γνώμη/δεν απαντώ
33</a:t>
                    </a:r>
                    <a:r>
                      <a:rPr lang="el-GR" sz="1100" smtClean="0">
                        <a:solidFill>
                          <a:schemeClr val="bg1"/>
                        </a:solidFill>
                      </a:rPr>
                      <a:t>%</a:t>
                    </a:r>
                    <a:br>
                      <a:rPr lang="el-GR" sz="1100" smtClean="0">
                        <a:solidFill>
                          <a:schemeClr val="bg1"/>
                        </a:solidFill>
                      </a:rPr>
                    </a:br>
                    <a:r>
                      <a:rPr lang="el-GR" sz="1100" smtClean="0">
                        <a:solidFill>
                          <a:schemeClr val="bg1"/>
                        </a:solidFill>
                      </a:rPr>
                      <a:t> </a:t>
                    </a:r>
                    <a:r>
                      <a:rPr lang="el-GR" sz="1000" smtClean="0">
                        <a:solidFill>
                          <a:schemeClr val="bg1"/>
                        </a:solidFill>
                      </a:rPr>
                      <a:t>(*30%)</a:t>
                    </a:r>
                    <a:endParaRPr lang="el-GR" sz="1000">
                      <a:solidFill>
                        <a:schemeClr val="bg1"/>
                      </a:solidFill>
                    </a:endParaRPr>
                  </a:p>
                </c:rich>
              </c:tx>
              <c:spPr/>
              <c:showCatName val="1"/>
              <c:showPercent val="1"/>
            </c:dLbl>
            <c:txPr>
              <a:bodyPr/>
              <a:lstStyle/>
              <a:p>
                <a:pPr>
                  <a:defRPr sz="1100" b="1"/>
                </a:pPr>
                <a:endParaRPr lang="el-GR"/>
              </a:p>
            </c:txPr>
            <c:showCatName val="1"/>
            <c:showPercent val="1"/>
            <c:showLeaderLines val="1"/>
          </c:dLbls>
          <c:cat>
            <c:strRef>
              <c:f>'EXTRA ΕΠΙΧΕΙΡΗΣΕΩΝ '!$B$272:$B$277</c:f>
              <c:strCache>
                <c:ptCount val="6"/>
                <c:pt idx="0">
                  <c:v>Παρέμειναν κατά βάση αμετάβλητα</c:v>
                </c:pt>
                <c:pt idx="1">
                  <c:v>Έγιναν σε μεγάλο βαθμό πιο αυστηρά</c:v>
                </c:pt>
                <c:pt idx="2">
                  <c:v>Έγιναν ως ένα βαθμό πιο αυστηρά</c:v>
                </c:pt>
                <c:pt idx="3">
                  <c:v>Έγιναν ως ένα βαθμό πιο χαλαρά</c:v>
                </c:pt>
                <c:pt idx="4">
                  <c:v>Έγιναν σε μεγάλο βαθμό πιο χαλαρά</c:v>
                </c:pt>
                <c:pt idx="5">
                  <c:v>Δεν έχω γνώμη/δεν απαντώ</c:v>
                </c:pt>
              </c:strCache>
            </c:strRef>
          </c:cat>
          <c:val>
            <c:numRef>
              <c:f>'EXTRA ΕΠΙΧΕΙΡΗΣΕΩΝ '!$D$272:$D$277</c:f>
              <c:numCache>
                <c:formatCode>0%</c:formatCode>
                <c:ptCount val="6"/>
                <c:pt idx="0">
                  <c:v>0.48913043478260881</c:v>
                </c:pt>
                <c:pt idx="1">
                  <c:v>5.5706521739130474E-2</c:v>
                </c:pt>
                <c:pt idx="2">
                  <c:v>7.8804347826086973E-2</c:v>
                </c:pt>
                <c:pt idx="3">
                  <c:v>3.6684782608695655E-2</c:v>
                </c:pt>
                <c:pt idx="4">
                  <c:v>4.076086956521739E-3</c:v>
                </c:pt>
                <c:pt idx="5">
                  <c:v>0.33559782608695665</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el-GR"/>
  <c:style val="10"/>
  <c:chart>
    <c:autoTitleDeleted val="1"/>
    <c:plotArea>
      <c:layout>
        <c:manualLayout>
          <c:layoutTarget val="inner"/>
          <c:xMode val="edge"/>
          <c:yMode val="edge"/>
          <c:x val="0.30345124751684072"/>
          <c:y val="0.17231471136330764"/>
          <c:w val="0.38986137116263342"/>
          <c:h val="0.80179036710805729"/>
        </c:manualLayout>
      </c:layout>
      <c:pieChart>
        <c:varyColors val="1"/>
        <c:ser>
          <c:idx val="0"/>
          <c:order val="0"/>
          <c:dPt>
            <c:idx val="0"/>
            <c:spPr>
              <a:solidFill>
                <a:srgbClr val="C00000"/>
              </a:solidFill>
            </c:spPr>
          </c:dPt>
          <c:dPt>
            <c:idx val="1"/>
            <c:spPr>
              <a:solidFill>
                <a:schemeClr val="accent3">
                  <a:lumMod val="60000"/>
                  <a:lumOff val="40000"/>
                </a:schemeClr>
              </a:solidFill>
            </c:spPr>
          </c:dPt>
          <c:dPt>
            <c:idx val="2"/>
            <c:spPr>
              <a:solidFill>
                <a:schemeClr val="accent2">
                  <a:lumMod val="40000"/>
                  <a:lumOff val="60000"/>
                </a:schemeClr>
              </a:solidFill>
            </c:spPr>
          </c:dPt>
          <c:dPt>
            <c:idx val="3"/>
            <c:spPr>
              <a:solidFill>
                <a:srgbClr val="00B0F0"/>
              </a:solidFill>
            </c:spPr>
          </c:dPt>
          <c:dPt>
            <c:idx val="4"/>
            <c:spPr>
              <a:solidFill>
                <a:srgbClr val="002060"/>
              </a:solidFill>
            </c:spPr>
          </c:dPt>
          <c:dLbls>
            <c:dLbl>
              <c:idx val="0"/>
              <c:layout>
                <c:manualLayout>
                  <c:x val="2.540874663263715E-3"/>
                  <c:y val="-6.8867610097829809E-2"/>
                </c:manualLayout>
              </c:layout>
              <c:tx>
                <c:rich>
                  <a:bodyPr/>
                  <a:lstStyle/>
                  <a:p>
                    <a:r>
                      <a:rPr lang="el-GR"/>
                      <a:t>Μειώθηκε σημαντικά
1</a:t>
                    </a:r>
                    <a:r>
                      <a:rPr lang="el-GR" smtClean="0"/>
                      <a:t>%</a:t>
                    </a:r>
                  </a:p>
                  <a:p>
                    <a:r>
                      <a:rPr lang="el-GR" sz="1000" smtClean="0"/>
                      <a:t>(*12%)</a:t>
                    </a:r>
                    <a:endParaRPr lang="el-GR" sz="1000"/>
                  </a:p>
                </c:rich>
              </c:tx>
              <c:showCatName val="1"/>
              <c:showPercent val="1"/>
            </c:dLbl>
            <c:dLbl>
              <c:idx val="1"/>
              <c:layout>
                <c:manualLayout>
                  <c:x val="9.1313885613117388E-2"/>
                  <c:y val="3.5509943339628938E-2"/>
                </c:manualLayout>
              </c:layout>
              <c:tx>
                <c:rich>
                  <a:bodyPr/>
                  <a:lstStyle/>
                  <a:p>
                    <a:r>
                      <a:rPr lang="el-GR"/>
                      <a:t>Μειώθηκε κάπως
2</a:t>
                    </a:r>
                    <a:r>
                      <a:rPr lang="el-GR" smtClean="0"/>
                      <a:t>%</a:t>
                    </a:r>
                  </a:p>
                  <a:p>
                    <a:r>
                      <a:rPr lang="el-GR" smtClean="0"/>
                      <a:t>(*1%)</a:t>
                    </a:r>
                    <a:endParaRPr lang="el-GR"/>
                  </a:p>
                </c:rich>
              </c:tx>
              <c:showCatName val="1"/>
              <c:showPercent val="1"/>
            </c:dLbl>
            <c:dLbl>
              <c:idx val="2"/>
              <c:layout>
                <c:manualLayout>
                  <c:x val="-2.4450647175798005E-3"/>
                  <c:y val="-9.80540946184177E-2"/>
                </c:manualLayout>
              </c:layout>
              <c:tx>
                <c:rich>
                  <a:bodyPr/>
                  <a:lstStyle/>
                  <a:p>
                    <a:pPr>
                      <a:defRPr sz="1100" b="1" i="0">
                        <a:solidFill>
                          <a:schemeClr val="tx1"/>
                        </a:solidFill>
                      </a:defRPr>
                    </a:pPr>
                    <a:r>
                      <a:rPr lang="el-GR" b="1" i="0" dirty="0">
                        <a:solidFill>
                          <a:schemeClr val="tx1"/>
                        </a:solidFill>
                      </a:rPr>
                      <a:t>Παρέμεινε κατά βάση </a:t>
                    </a:r>
                    <a:r>
                      <a:rPr lang="el-GR" b="1" i="0" dirty="0" smtClean="0">
                        <a:solidFill>
                          <a:schemeClr val="tx1"/>
                        </a:solidFill>
                      </a:rPr>
                      <a:t>αμετάβλητος/ΔΞ/ΔΑ</a:t>
                    </a:r>
                    <a:r>
                      <a:rPr lang="el-GR" b="1" i="0" dirty="0">
                        <a:solidFill>
                          <a:schemeClr val="tx1"/>
                        </a:solidFill>
                      </a:rPr>
                      <a:t>
93</a:t>
                    </a:r>
                    <a:r>
                      <a:rPr lang="el-GR" b="1" i="0" dirty="0" smtClean="0">
                        <a:solidFill>
                          <a:schemeClr val="tx1"/>
                        </a:solidFill>
                      </a:rPr>
                      <a:t>%</a:t>
                    </a:r>
                  </a:p>
                  <a:p>
                    <a:pPr>
                      <a:defRPr sz="1100" b="1" i="0">
                        <a:solidFill>
                          <a:schemeClr val="tx1"/>
                        </a:solidFill>
                      </a:defRPr>
                    </a:pPr>
                    <a:r>
                      <a:rPr lang="el-GR" sz="1000" b="1" i="0" dirty="0" smtClean="0">
                        <a:solidFill>
                          <a:schemeClr val="tx1"/>
                        </a:solidFill>
                      </a:rPr>
                      <a:t>(*80%)</a:t>
                    </a:r>
                    <a:endParaRPr lang="el-GR" sz="1000" b="1" dirty="0">
                      <a:solidFill>
                        <a:schemeClr val="tx1"/>
                      </a:solidFill>
                    </a:endParaRPr>
                  </a:p>
                </c:rich>
              </c:tx>
              <c:spPr/>
              <c:showCatName val="1"/>
              <c:showPercent val="1"/>
            </c:dLbl>
            <c:dLbl>
              <c:idx val="3"/>
              <c:layout>
                <c:manualLayout>
                  <c:x val="-0.17017706493366178"/>
                  <c:y val="0.14738299518082898"/>
                </c:manualLayout>
              </c:layout>
              <c:tx>
                <c:rich>
                  <a:bodyPr/>
                  <a:lstStyle/>
                  <a:p>
                    <a:r>
                      <a:rPr lang="el-GR"/>
                      <a:t>Αυξήθηκε κάπως
3</a:t>
                    </a:r>
                    <a:r>
                      <a:rPr lang="el-GR" smtClean="0"/>
                      <a:t>%</a:t>
                    </a:r>
                  </a:p>
                  <a:p>
                    <a:r>
                      <a:rPr lang="el-GR" sz="1000" smtClean="0"/>
                      <a:t>(*2%)</a:t>
                    </a:r>
                    <a:endParaRPr lang="el-GR" sz="1000"/>
                  </a:p>
                </c:rich>
              </c:tx>
              <c:showCatName val="1"/>
              <c:showPercent val="1"/>
            </c:dLbl>
            <c:dLbl>
              <c:idx val="4"/>
              <c:layout>
                <c:manualLayout>
                  <c:x val="-0.20379329666734283"/>
                  <c:y val="-3.1309152232561172E-2"/>
                </c:manualLayout>
              </c:layout>
              <c:tx>
                <c:rich>
                  <a:bodyPr/>
                  <a:lstStyle/>
                  <a:p>
                    <a:r>
                      <a:rPr lang="el-GR"/>
                      <a:t>Αυξήθηκε σημαντικά
1</a:t>
                    </a:r>
                    <a:r>
                      <a:rPr lang="el-GR" smtClean="0"/>
                      <a:t>%</a:t>
                    </a:r>
                  </a:p>
                  <a:p>
                    <a:r>
                      <a:rPr lang="el-GR" sz="1000" smtClean="0"/>
                      <a:t> (*5%)</a:t>
                    </a:r>
                    <a:endParaRPr lang="el-GR" sz="1000"/>
                  </a:p>
                </c:rich>
              </c:tx>
              <c:showCatName val="1"/>
              <c:showPercent val="1"/>
            </c:dLbl>
            <c:txPr>
              <a:bodyPr/>
              <a:lstStyle/>
              <a:p>
                <a:pPr>
                  <a:defRPr sz="1100" b="1" i="0"/>
                </a:pPr>
                <a:endParaRPr lang="el-GR"/>
              </a:p>
            </c:txPr>
            <c:showCatName val="1"/>
            <c:showPercent val="1"/>
            <c:showLeaderLines val="1"/>
          </c:dLbls>
          <c:cat>
            <c:strRef>
              <c:f>'EXTRA ΕΠΙΧΕΙΡΗΣΕΩΝ '!$B$294:$B$298</c:f>
              <c:strCache>
                <c:ptCount val="5"/>
                <c:pt idx="0">
                  <c:v>Μειώθηκε σημαντικά</c:v>
                </c:pt>
                <c:pt idx="1">
                  <c:v>Μειώθηκε κάπως</c:v>
                </c:pt>
                <c:pt idx="2">
                  <c:v>Παρέμεινε κατά βάση αμετάβλητος / Δξ.δα</c:v>
                </c:pt>
                <c:pt idx="3">
                  <c:v>Αυξήθηκε κάπως</c:v>
                </c:pt>
                <c:pt idx="4">
                  <c:v>Αυξήθηκε σημαντικά</c:v>
                </c:pt>
              </c:strCache>
            </c:strRef>
          </c:cat>
          <c:val>
            <c:numRef>
              <c:f>'EXTRA ΕΠΙΧΕΙΡΗΣΕΩΝ '!$D$294:$D$298</c:f>
              <c:numCache>
                <c:formatCode>0%</c:formatCode>
                <c:ptCount val="5"/>
                <c:pt idx="0">
                  <c:v>1.2228260869565221E-2</c:v>
                </c:pt>
                <c:pt idx="1">
                  <c:v>2.4456521739130429E-2</c:v>
                </c:pt>
                <c:pt idx="2">
                  <c:v>0.92663043478260854</c:v>
                </c:pt>
                <c:pt idx="3">
                  <c:v>2.7173913043478271E-2</c:v>
                </c:pt>
                <c:pt idx="4">
                  <c:v>9.5108695652173954E-3</c:v>
                </c:pt>
              </c:numCache>
            </c:numRef>
          </c:val>
        </c:ser>
        <c:dLbls>
          <c:showCatName val="1"/>
          <c:showPercent val="1"/>
        </c:dLbls>
        <c:firstSliceAng val="0"/>
      </c:pieChart>
    </c:plotArea>
    <c:plotVisOnly val="1"/>
    <c:dispBlanksAs val="zero"/>
  </c:chart>
  <c:spPr>
    <a:noFill/>
    <a:ln>
      <a:noFill/>
    </a:ln>
  </c:sp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l-GR"/>
  <c:style val="10"/>
  <c:chart>
    <c:autoTitleDeleted val="1"/>
    <c:plotArea>
      <c:layout>
        <c:manualLayout>
          <c:layoutTarget val="inner"/>
          <c:xMode val="edge"/>
          <c:yMode val="edge"/>
          <c:x val="0.29626422752212039"/>
          <c:y val="0.16643190439157554"/>
          <c:w val="0.41394381256313001"/>
          <c:h val="0.80571206373894955"/>
        </c:manualLayout>
      </c:layout>
      <c:pieChart>
        <c:varyColors val="1"/>
        <c:ser>
          <c:idx val="0"/>
          <c:order val="0"/>
          <c:dPt>
            <c:idx val="0"/>
            <c:spPr>
              <a:solidFill>
                <a:srgbClr val="C00000"/>
              </a:solidFill>
            </c:spPr>
          </c:dPt>
          <c:dPt>
            <c:idx val="1"/>
            <c:spPr>
              <a:solidFill>
                <a:schemeClr val="accent3">
                  <a:lumMod val="60000"/>
                  <a:lumOff val="40000"/>
                </a:schemeClr>
              </a:solidFill>
            </c:spPr>
          </c:dPt>
          <c:dPt>
            <c:idx val="2"/>
            <c:spPr>
              <a:solidFill>
                <a:schemeClr val="accent2">
                  <a:lumMod val="40000"/>
                  <a:lumOff val="60000"/>
                </a:schemeClr>
              </a:solidFill>
            </c:spPr>
          </c:dPt>
          <c:dPt>
            <c:idx val="3"/>
            <c:spPr>
              <a:solidFill>
                <a:srgbClr val="00B0F0"/>
              </a:solidFill>
            </c:spPr>
          </c:dPt>
          <c:dPt>
            <c:idx val="4"/>
            <c:spPr>
              <a:solidFill>
                <a:srgbClr val="002060"/>
              </a:solidFill>
            </c:spPr>
          </c:dPt>
          <c:dLbls>
            <c:dLbl>
              <c:idx val="0"/>
              <c:layout>
                <c:manualLayout>
                  <c:x val="6.3311581587774654E-2"/>
                  <c:y val="-3.6048077991334304E-2"/>
                </c:manualLayout>
              </c:layout>
              <c:tx>
                <c:rich>
                  <a:bodyPr/>
                  <a:lstStyle/>
                  <a:p>
                    <a:r>
                      <a:rPr lang="el-GR"/>
                      <a:t>Μειώθηκε σημαντικά
1</a:t>
                    </a:r>
                    <a:r>
                      <a:rPr lang="el-GR" smtClean="0"/>
                      <a:t>%</a:t>
                    </a:r>
                  </a:p>
                  <a:p>
                    <a:r>
                      <a:rPr lang="el-GR" sz="1000" smtClean="0"/>
                      <a:t>(*10%)</a:t>
                    </a:r>
                    <a:endParaRPr lang="el-GR" sz="1000"/>
                  </a:p>
                </c:rich>
              </c:tx>
              <c:showCatName val="1"/>
              <c:showPercent val="1"/>
            </c:dLbl>
            <c:dLbl>
              <c:idx val="1"/>
              <c:layout>
                <c:manualLayout>
                  <c:x val="0.14540407844592193"/>
                  <c:y val="4.6656770279492762E-2"/>
                </c:manualLayout>
              </c:layout>
              <c:tx>
                <c:rich>
                  <a:bodyPr/>
                  <a:lstStyle/>
                  <a:p>
                    <a:r>
                      <a:rPr lang="el-GR"/>
                      <a:t>Μειώθηκε κάπως
2</a:t>
                    </a:r>
                    <a:r>
                      <a:rPr lang="el-GR" smtClean="0"/>
                      <a:t>%</a:t>
                    </a:r>
                  </a:p>
                  <a:p>
                    <a:r>
                      <a:rPr lang="el-GR" sz="1000" smtClean="0"/>
                      <a:t>(*3%)</a:t>
                    </a:r>
                    <a:endParaRPr lang="el-GR" sz="1000"/>
                  </a:p>
                </c:rich>
              </c:tx>
              <c:showCatName val="1"/>
              <c:showPercent val="1"/>
            </c:dLbl>
            <c:dLbl>
              <c:idx val="2"/>
              <c:layout>
                <c:manualLayout>
                  <c:x val="-7.3736710192241674E-4"/>
                  <c:y val="-0.13377481867094132"/>
                </c:manualLayout>
              </c:layout>
              <c:tx>
                <c:rich>
                  <a:bodyPr/>
                  <a:lstStyle/>
                  <a:p>
                    <a:r>
                      <a:rPr lang="el-GR" dirty="0"/>
                      <a:t>Παρέμεινε κατά βάση </a:t>
                    </a:r>
                    <a:r>
                      <a:rPr lang="el-GR" dirty="0" smtClean="0"/>
                      <a:t>αμετάβλητος/ΔΞ/ΔΑ</a:t>
                    </a:r>
                    <a:r>
                      <a:rPr lang="el-GR" dirty="0"/>
                      <a:t>
92</a:t>
                    </a:r>
                    <a:r>
                      <a:rPr lang="el-GR" dirty="0" smtClean="0"/>
                      <a:t>%</a:t>
                    </a:r>
                  </a:p>
                  <a:p>
                    <a:r>
                      <a:rPr lang="el-GR" sz="1000" dirty="0" smtClean="0"/>
                      <a:t>(*70%)</a:t>
                    </a:r>
                    <a:endParaRPr lang="el-GR" sz="1000" dirty="0"/>
                  </a:p>
                </c:rich>
              </c:tx>
              <c:showCatName val="1"/>
              <c:showPercent val="1"/>
            </c:dLbl>
            <c:dLbl>
              <c:idx val="3"/>
              <c:layout>
                <c:manualLayout>
                  <c:x val="-0.13134345928943678"/>
                  <c:y val="8.1600804275715394E-2"/>
                </c:manualLayout>
              </c:layout>
              <c:tx>
                <c:rich>
                  <a:bodyPr/>
                  <a:lstStyle/>
                  <a:p>
                    <a:r>
                      <a:rPr lang="el-GR"/>
                      <a:t>Αυξήθηκε κάπως
4</a:t>
                    </a:r>
                    <a:r>
                      <a:rPr lang="el-GR" smtClean="0"/>
                      <a:t>%</a:t>
                    </a:r>
                  </a:p>
                  <a:p>
                    <a:r>
                      <a:rPr lang="el-GR" sz="1000" smtClean="0"/>
                      <a:t>(*10%)</a:t>
                    </a:r>
                    <a:endParaRPr lang="el-GR" sz="1000"/>
                  </a:p>
                </c:rich>
              </c:tx>
              <c:showCatName val="1"/>
              <c:showPercent val="1"/>
            </c:dLbl>
            <c:dLbl>
              <c:idx val="4"/>
              <c:layout>
                <c:manualLayout>
                  <c:x val="-0.11144913562101662"/>
                  <c:y val="-3.2715114987223647E-2"/>
                </c:manualLayout>
              </c:layout>
              <c:tx>
                <c:rich>
                  <a:bodyPr/>
                  <a:lstStyle/>
                  <a:p>
                    <a:r>
                      <a:rPr lang="el-GR"/>
                      <a:t>Αυξήθηκε σημαντικά
1</a:t>
                    </a:r>
                    <a:r>
                      <a:rPr lang="el-GR" smtClean="0"/>
                      <a:t>%</a:t>
                    </a:r>
                  </a:p>
                  <a:p>
                    <a:r>
                      <a:rPr lang="el-GR" sz="1000" smtClean="0"/>
                      <a:t>(*7%)</a:t>
                    </a:r>
                    <a:endParaRPr lang="el-GR" sz="1000"/>
                  </a:p>
                </c:rich>
              </c:tx>
              <c:showCatName val="1"/>
              <c:showPercent val="1"/>
            </c:dLbl>
            <c:txPr>
              <a:bodyPr/>
              <a:lstStyle/>
              <a:p>
                <a:pPr>
                  <a:defRPr sz="1100" b="1" i="0"/>
                </a:pPr>
                <a:endParaRPr lang="el-GR"/>
              </a:p>
            </c:txPr>
            <c:showCatName val="1"/>
            <c:showPercent val="1"/>
            <c:showLeaderLines val="1"/>
          </c:dLbls>
          <c:cat>
            <c:strRef>
              <c:f>'EXTRA ΕΠΙΧΕΙΡΗΣΕΩΝ '!$B$316:$B$320</c:f>
              <c:strCache>
                <c:ptCount val="5"/>
                <c:pt idx="0">
                  <c:v>Μειώθηκε σημαντικά</c:v>
                </c:pt>
                <c:pt idx="1">
                  <c:v>Μειώθηκε κάπως</c:v>
                </c:pt>
                <c:pt idx="2">
                  <c:v>Παρέμεινε κατά βάση αμετάβλητος</c:v>
                </c:pt>
                <c:pt idx="3">
                  <c:v>Αυξήθηκε κάπως</c:v>
                </c:pt>
                <c:pt idx="4">
                  <c:v>Αυξήθηκε σημαντικά</c:v>
                </c:pt>
              </c:strCache>
            </c:strRef>
          </c:cat>
          <c:val>
            <c:numRef>
              <c:f>'EXTRA ΕΠΙΧΕΙΡΗΣΕΩΝ '!$D$316:$D$320</c:f>
              <c:numCache>
                <c:formatCode>0%</c:formatCode>
                <c:ptCount val="5"/>
                <c:pt idx="0">
                  <c:v>1.0869565217391308E-2</c:v>
                </c:pt>
                <c:pt idx="1">
                  <c:v>2.3097826086956527E-2</c:v>
                </c:pt>
                <c:pt idx="2">
                  <c:v>0.91983695652173914</c:v>
                </c:pt>
                <c:pt idx="3">
                  <c:v>4.0760869565217385E-2</c:v>
                </c:pt>
                <c:pt idx="4">
                  <c:v>5.434782608695652E-3</c:v>
                </c:pt>
              </c:numCache>
            </c:numRef>
          </c:val>
        </c:ser>
        <c:dLbls>
          <c:showCatName val="1"/>
          <c:showPercent val="1"/>
        </c:dLbls>
        <c:firstSliceAng val="0"/>
      </c:pieChart>
    </c:plotArea>
    <c:plotVisOnly val="1"/>
    <c:dispBlanksAs val="zero"/>
  </c:chart>
  <c:spPr>
    <a:noFill/>
    <a:ln>
      <a:noFill/>
    </a:ln>
  </c:sp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pieChart>
        <c:varyColors val="1"/>
        <c:ser>
          <c:idx val="0"/>
          <c:order val="0"/>
          <c:dPt>
            <c:idx val="0"/>
            <c:spPr>
              <a:solidFill>
                <a:srgbClr val="C00000"/>
              </a:solidFill>
            </c:spPr>
          </c:dPt>
          <c:dPt>
            <c:idx val="1"/>
            <c:spPr>
              <a:solidFill>
                <a:schemeClr val="accent2">
                  <a:lumMod val="20000"/>
                  <a:lumOff val="80000"/>
                </a:schemeClr>
              </a:solidFill>
            </c:spPr>
          </c:dPt>
          <c:dPt>
            <c:idx val="2"/>
            <c:spPr>
              <a:solidFill>
                <a:schemeClr val="accent3">
                  <a:lumMod val="60000"/>
                  <a:lumOff val="40000"/>
                </a:schemeClr>
              </a:solidFill>
            </c:spPr>
          </c:dPt>
          <c:dPt>
            <c:idx val="3"/>
            <c:spPr>
              <a:solidFill>
                <a:srgbClr val="00B0F0"/>
              </a:solidFill>
            </c:spPr>
          </c:dPt>
          <c:dPt>
            <c:idx val="4"/>
            <c:spPr>
              <a:solidFill>
                <a:srgbClr val="002060"/>
              </a:solidFill>
            </c:spPr>
          </c:dPt>
          <c:dPt>
            <c:idx val="5"/>
            <c:spPr>
              <a:solidFill>
                <a:schemeClr val="bg1">
                  <a:lumMod val="50000"/>
                </a:schemeClr>
              </a:solidFill>
            </c:spPr>
          </c:dPt>
          <c:dLbls>
            <c:dLbl>
              <c:idx val="0"/>
              <c:layout/>
              <c:tx>
                <c:rich>
                  <a:bodyPr/>
                  <a:lstStyle/>
                  <a:p>
                    <a:r>
                      <a:rPr lang="el-GR"/>
                      <a:t>Θα γίνουν σε μεγάλο βαθμό πιο αυστηρά
3</a:t>
                    </a:r>
                    <a:r>
                      <a:rPr lang="el-GR" smtClean="0"/>
                      <a:t>%</a:t>
                    </a:r>
                  </a:p>
                  <a:p>
                    <a:r>
                      <a:rPr lang="el-GR" sz="1000" smtClean="0"/>
                      <a:t>(*22%)</a:t>
                    </a:r>
                    <a:endParaRPr lang="el-GR" sz="1000"/>
                  </a:p>
                </c:rich>
              </c:tx>
              <c:showCatName val="1"/>
              <c:showPercent val="1"/>
            </c:dLbl>
            <c:dLbl>
              <c:idx val="1"/>
              <c:layout/>
              <c:tx>
                <c:rich>
                  <a:bodyPr/>
                  <a:lstStyle/>
                  <a:p>
                    <a:r>
                      <a:rPr lang="el-GR"/>
                      <a:t>Θα παραμείνουν κατά βάση αμετάβλητα
51</a:t>
                    </a:r>
                    <a:r>
                      <a:rPr lang="el-GR" smtClean="0"/>
                      <a:t>%</a:t>
                    </a:r>
                  </a:p>
                  <a:p>
                    <a:r>
                      <a:rPr lang="el-GR" sz="1000" smtClean="0"/>
                      <a:t>(*21%)</a:t>
                    </a:r>
                    <a:endParaRPr lang="el-GR" sz="1000"/>
                  </a:p>
                </c:rich>
              </c:tx>
              <c:showCatName val="1"/>
              <c:showPercent val="1"/>
            </c:dLbl>
            <c:dLbl>
              <c:idx val="2"/>
              <c:layout>
                <c:manualLayout>
                  <c:x val="1.0257318777915653E-2"/>
                  <c:y val="-4.3963628374844722E-2"/>
                </c:manualLayout>
              </c:layout>
              <c:tx>
                <c:rich>
                  <a:bodyPr/>
                  <a:lstStyle/>
                  <a:p>
                    <a:r>
                      <a:rPr lang="el-GR"/>
                      <a:t>Θα γίνουν ως ένα βαθμό πιο αυστηρά
10</a:t>
                    </a:r>
                    <a:r>
                      <a:rPr lang="el-GR" smtClean="0"/>
                      <a:t>%</a:t>
                    </a:r>
                  </a:p>
                  <a:p>
                    <a:r>
                      <a:rPr lang="el-GR" sz="1000" smtClean="0"/>
                      <a:t>(*19%)</a:t>
                    </a:r>
                    <a:endParaRPr lang="el-GR" sz="1000"/>
                  </a:p>
                </c:rich>
              </c:tx>
              <c:showCatName val="1"/>
              <c:showPercent val="1"/>
            </c:dLbl>
            <c:dLbl>
              <c:idx val="3"/>
              <c:layout>
                <c:manualLayout>
                  <c:x val="-7.2288538041406614E-2"/>
                  <c:y val="4.4692416245637107E-2"/>
                </c:manualLayout>
              </c:layout>
              <c:tx>
                <c:rich>
                  <a:bodyPr/>
                  <a:lstStyle/>
                  <a:p>
                    <a:r>
                      <a:rPr lang="el-GR"/>
                      <a:t>Θα γίνουν ως ένα βαθμό πιο χαλαρά
7</a:t>
                    </a:r>
                    <a:r>
                      <a:rPr lang="el-GR" smtClean="0"/>
                      <a:t>%</a:t>
                    </a:r>
                  </a:p>
                  <a:p>
                    <a:r>
                      <a:rPr lang="el-GR" sz="1000" smtClean="0"/>
                      <a:t>(*13%)</a:t>
                    </a:r>
                    <a:endParaRPr lang="el-GR" sz="1000"/>
                  </a:p>
                </c:rich>
              </c:tx>
              <c:showCatName val="1"/>
              <c:showPercent val="1"/>
            </c:dLbl>
            <c:dLbl>
              <c:idx val="4"/>
              <c:layout>
                <c:manualLayout>
                  <c:x val="-2.2877290975320663E-2"/>
                  <c:y val="-7.6184439990123615E-2"/>
                </c:manualLayout>
              </c:layout>
              <c:tx>
                <c:rich>
                  <a:bodyPr/>
                  <a:lstStyle/>
                  <a:p>
                    <a:r>
                      <a:rPr lang="el-GR"/>
                      <a:t>Θα γίνουν σε μεγάλο βαθμό πιο χαλαρά
1</a:t>
                    </a:r>
                    <a:r>
                      <a:rPr lang="el-GR" smtClean="0"/>
                      <a:t>%</a:t>
                    </a:r>
                  </a:p>
                  <a:p>
                    <a:r>
                      <a:rPr lang="el-GR" sz="1000" smtClean="0"/>
                      <a:t>(*2%)</a:t>
                    </a:r>
                    <a:endParaRPr lang="el-GR" sz="1000"/>
                  </a:p>
                </c:rich>
              </c:tx>
              <c:showCatName val="1"/>
              <c:showPercent val="1"/>
            </c:dLbl>
            <c:dLbl>
              <c:idx val="5"/>
              <c:layout>
                <c:manualLayout>
                  <c:x val="0.17578693672058929"/>
                  <c:y val="0.22612976701285017"/>
                </c:manualLayout>
              </c:layout>
              <c:tx>
                <c:rich>
                  <a:bodyPr/>
                  <a:lstStyle/>
                  <a:p>
                    <a:pPr>
                      <a:defRPr sz="1100" b="1">
                        <a:solidFill>
                          <a:schemeClr val="bg1"/>
                        </a:solidFill>
                      </a:defRPr>
                    </a:pPr>
                    <a:r>
                      <a:rPr lang="el-GR">
                        <a:solidFill>
                          <a:schemeClr val="bg1"/>
                        </a:solidFill>
                      </a:rPr>
                      <a:t>Δεν έχω γνώμη/δεν απαντώ
28</a:t>
                    </a:r>
                    <a:r>
                      <a:rPr lang="el-GR" smtClean="0">
                        <a:solidFill>
                          <a:schemeClr val="bg1"/>
                        </a:solidFill>
                      </a:rPr>
                      <a:t>%</a:t>
                    </a:r>
                  </a:p>
                  <a:p>
                    <a:pPr>
                      <a:defRPr sz="1100" b="1">
                        <a:solidFill>
                          <a:schemeClr val="bg1"/>
                        </a:solidFill>
                      </a:defRPr>
                    </a:pPr>
                    <a:r>
                      <a:rPr lang="el-GR" sz="1000" smtClean="0">
                        <a:solidFill>
                          <a:schemeClr val="bg1"/>
                        </a:solidFill>
                      </a:rPr>
                      <a:t>(*23%)</a:t>
                    </a:r>
                    <a:endParaRPr lang="el-GR" sz="1000">
                      <a:solidFill>
                        <a:schemeClr val="bg1"/>
                      </a:solidFill>
                    </a:endParaRPr>
                  </a:p>
                </c:rich>
              </c:tx>
              <c:spPr/>
              <c:showCatName val="1"/>
              <c:showPercent val="1"/>
            </c:dLbl>
            <c:txPr>
              <a:bodyPr/>
              <a:lstStyle/>
              <a:p>
                <a:pPr>
                  <a:defRPr sz="1100" b="1"/>
                </a:pPr>
                <a:endParaRPr lang="el-GR"/>
              </a:p>
            </c:txPr>
            <c:showCatName val="1"/>
            <c:showPercent val="1"/>
            <c:showLeaderLines val="1"/>
          </c:dLbls>
          <c:cat>
            <c:strRef>
              <c:f>'EXTRA ΕΠΙΧΕΙΡΗΣΕΩΝ '!$B$336:$B$341</c:f>
              <c:strCache>
                <c:ptCount val="6"/>
                <c:pt idx="0">
                  <c:v>Θα γίνουν σε μεγάλο βαθμό πιο αυστηρά</c:v>
                </c:pt>
                <c:pt idx="1">
                  <c:v>Θα παραμείνουν κατά βάση αμετάβλητα</c:v>
                </c:pt>
                <c:pt idx="2">
                  <c:v>Θα γίνουν ως ένα βαθμό πιο αυστηρά</c:v>
                </c:pt>
                <c:pt idx="3">
                  <c:v>Θα γίνουν ως ένα βαθμό πιο χαλαρά</c:v>
                </c:pt>
                <c:pt idx="4">
                  <c:v>Θα γίνουν σε μεγάλο βαθμό πιο χαλαρά</c:v>
                </c:pt>
                <c:pt idx="5">
                  <c:v>Δεν έχω γνώμη/δεν απαντώ</c:v>
                </c:pt>
              </c:strCache>
            </c:strRef>
          </c:cat>
          <c:val>
            <c:numRef>
              <c:f>'EXTRA ΕΠΙΧΕΙΡΗΣΕΩΝ '!$D$336:$D$341</c:f>
              <c:numCache>
                <c:formatCode>0%</c:formatCode>
                <c:ptCount val="6"/>
                <c:pt idx="0">
                  <c:v>2.9891304347826091E-2</c:v>
                </c:pt>
                <c:pt idx="1">
                  <c:v>0.50815217391304346</c:v>
                </c:pt>
                <c:pt idx="2">
                  <c:v>0.10597826086956519</c:v>
                </c:pt>
                <c:pt idx="3">
                  <c:v>7.2010869565217392E-2</c:v>
                </c:pt>
                <c:pt idx="4">
                  <c:v>6.7934782608695685E-3</c:v>
                </c:pt>
                <c:pt idx="5">
                  <c:v>0.27717391304347838</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el-GR"/>
  <c:style val="10"/>
  <c:chart>
    <c:autoTitleDeleted val="1"/>
    <c:plotArea>
      <c:layout>
        <c:manualLayout>
          <c:layoutTarget val="inner"/>
          <c:xMode val="edge"/>
          <c:yMode val="edge"/>
          <c:x val="0.29545555563647158"/>
          <c:y val="0.1384366439827947"/>
          <c:w val="0.40589980716597274"/>
          <c:h val="0.80539156149995073"/>
        </c:manualLayout>
      </c:layout>
      <c:pieChart>
        <c:varyColors val="1"/>
        <c:ser>
          <c:idx val="0"/>
          <c:order val="0"/>
          <c:dPt>
            <c:idx val="0"/>
            <c:spPr>
              <a:solidFill>
                <a:srgbClr val="C00000"/>
              </a:solidFill>
            </c:spPr>
          </c:dPt>
          <c:dPt>
            <c:idx val="1"/>
            <c:spPr>
              <a:solidFill>
                <a:schemeClr val="accent3">
                  <a:lumMod val="60000"/>
                  <a:lumOff val="40000"/>
                </a:schemeClr>
              </a:solidFill>
            </c:spPr>
          </c:dPt>
          <c:dPt>
            <c:idx val="2"/>
            <c:spPr>
              <a:solidFill>
                <a:schemeClr val="accent2">
                  <a:lumMod val="40000"/>
                  <a:lumOff val="60000"/>
                </a:schemeClr>
              </a:solidFill>
            </c:spPr>
          </c:dPt>
          <c:dPt>
            <c:idx val="3"/>
            <c:spPr>
              <a:solidFill>
                <a:srgbClr val="00B0F0"/>
              </a:solidFill>
            </c:spPr>
          </c:dPt>
          <c:dPt>
            <c:idx val="4"/>
            <c:spPr>
              <a:solidFill>
                <a:srgbClr val="002060"/>
              </a:solidFill>
            </c:spPr>
          </c:dPt>
          <c:dLbls>
            <c:dLbl>
              <c:idx val="0"/>
              <c:layout/>
              <c:tx>
                <c:rich>
                  <a:bodyPr/>
                  <a:lstStyle/>
                  <a:p>
                    <a:r>
                      <a:rPr lang="el-GR"/>
                      <a:t>Θα μειωθεί σημαντικά
2</a:t>
                    </a:r>
                    <a:r>
                      <a:rPr lang="el-GR" smtClean="0"/>
                      <a:t>%</a:t>
                    </a:r>
                  </a:p>
                  <a:p>
                    <a:r>
                      <a:rPr lang="el-GR" sz="1000" smtClean="0"/>
                      <a:t>(*8%)</a:t>
                    </a:r>
                    <a:endParaRPr lang="el-GR" sz="1000"/>
                  </a:p>
                </c:rich>
              </c:tx>
              <c:showCatName val="1"/>
              <c:showPercent val="1"/>
            </c:dLbl>
            <c:dLbl>
              <c:idx val="1"/>
              <c:layout>
                <c:manualLayout>
                  <c:x val="0.12283651848070191"/>
                  <c:y val="6.4071661602968719E-2"/>
                </c:manualLayout>
              </c:layout>
              <c:tx>
                <c:rich>
                  <a:bodyPr/>
                  <a:lstStyle/>
                  <a:p>
                    <a:r>
                      <a:rPr lang="el-GR"/>
                      <a:t>Θα μειωθεί κάπως
2</a:t>
                    </a:r>
                    <a:r>
                      <a:rPr lang="el-GR" smtClean="0"/>
                      <a:t>%</a:t>
                    </a:r>
                  </a:p>
                  <a:p>
                    <a:r>
                      <a:rPr lang="el-GR" sz="1000" smtClean="0"/>
                      <a:t>(*5%)</a:t>
                    </a:r>
                    <a:endParaRPr lang="el-GR" sz="1000"/>
                  </a:p>
                </c:rich>
              </c:tx>
              <c:showCatName val="1"/>
              <c:showPercent val="1"/>
            </c:dLbl>
            <c:dLbl>
              <c:idx val="2"/>
              <c:layout>
                <c:manualLayout>
                  <c:x val="-7.2199380188896503E-2"/>
                  <c:y val="-0.12761291174466505"/>
                </c:manualLayout>
              </c:layout>
              <c:tx>
                <c:rich>
                  <a:bodyPr/>
                  <a:lstStyle/>
                  <a:p>
                    <a:r>
                      <a:rPr lang="el-GR" dirty="0"/>
                      <a:t>Θα παραμείνει κατά βάση </a:t>
                    </a:r>
                    <a:r>
                      <a:rPr lang="el-GR" dirty="0" smtClean="0"/>
                      <a:t>αμετάβλητος/ΔΞ</a:t>
                    </a:r>
                    <a:r>
                      <a:rPr lang="el-GR" baseline="0" dirty="0" smtClean="0"/>
                      <a:t>/ΔΑ</a:t>
                    </a:r>
                    <a:r>
                      <a:rPr lang="el-GR" dirty="0"/>
                      <a:t>
87</a:t>
                    </a:r>
                    <a:r>
                      <a:rPr lang="el-GR" dirty="0" smtClean="0"/>
                      <a:t>%</a:t>
                    </a:r>
                  </a:p>
                  <a:p>
                    <a:r>
                      <a:rPr lang="el-GR" sz="1000" dirty="0" smtClean="0"/>
                      <a:t>(*55%)</a:t>
                    </a:r>
                    <a:endParaRPr lang="el-GR" sz="1000" dirty="0"/>
                  </a:p>
                </c:rich>
              </c:tx>
              <c:showCatName val="1"/>
              <c:showPercent val="1"/>
            </c:dLbl>
            <c:dLbl>
              <c:idx val="3"/>
              <c:layout>
                <c:manualLayout>
                  <c:x val="-0.22195526536483123"/>
                  <c:y val="0.15403846064988921"/>
                </c:manualLayout>
              </c:layout>
              <c:tx>
                <c:rich>
                  <a:bodyPr/>
                  <a:lstStyle/>
                  <a:p>
                    <a:r>
                      <a:rPr lang="el-GR"/>
                      <a:t>Θα αυξηθεί κάπως
8</a:t>
                    </a:r>
                    <a:r>
                      <a:rPr lang="el-GR" smtClean="0"/>
                      <a:t>%</a:t>
                    </a:r>
                  </a:p>
                  <a:p>
                    <a:r>
                      <a:rPr lang="el-GR" sz="1000" smtClean="0"/>
                      <a:t>(*22%)</a:t>
                    </a:r>
                    <a:endParaRPr lang="el-GR" sz="1000"/>
                  </a:p>
                </c:rich>
              </c:tx>
              <c:showCatName val="1"/>
              <c:showPercent val="1"/>
            </c:dLbl>
            <c:dLbl>
              <c:idx val="4"/>
              <c:layout>
                <c:manualLayout>
                  <c:x val="-0.1266571007194299"/>
                  <c:y val="2.9029376922243282E-3"/>
                </c:manualLayout>
              </c:layout>
              <c:tx>
                <c:rich>
                  <a:bodyPr/>
                  <a:lstStyle/>
                  <a:p>
                    <a:r>
                      <a:rPr lang="el-GR"/>
                      <a:t>Θα αυξηθεί σημαντικά
1</a:t>
                    </a:r>
                    <a:r>
                      <a:rPr lang="el-GR" smtClean="0"/>
                      <a:t>%</a:t>
                    </a:r>
                  </a:p>
                  <a:p>
                    <a:r>
                      <a:rPr lang="el-GR" sz="1000" smtClean="0"/>
                      <a:t>(*10%)</a:t>
                    </a:r>
                    <a:endParaRPr lang="el-GR" sz="1000"/>
                  </a:p>
                </c:rich>
              </c:tx>
              <c:showCatName val="1"/>
              <c:showPercent val="1"/>
            </c:dLbl>
            <c:txPr>
              <a:bodyPr/>
              <a:lstStyle/>
              <a:p>
                <a:pPr>
                  <a:defRPr sz="1100" b="1" i="0"/>
                </a:pPr>
                <a:endParaRPr lang="el-GR"/>
              </a:p>
            </c:txPr>
            <c:showCatName val="1"/>
            <c:showPercent val="1"/>
            <c:showLeaderLines val="1"/>
          </c:dLbls>
          <c:cat>
            <c:strRef>
              <c:f>'EXTRA ΕΠΙΧΕΙΡΗΣΕΩΝ '!$B$359:$B$363</c:f>
              <c:strCache>
                <c:ptCount val="5"/>
                <c:pt idx="0">
                  <c:v>Θα μειωθεί σημαντικά</c:v>
                </c:pt>
                <c:pt idx="1">
                  <c:v>Θα μειωθεί κάπως</c:v>
                </c:pt>
                <c:pt idx="2">
                  <c:v>Θα παραμείνει κατά βάση αμετάβλητος / Δξ.δα</c:v>
                </c:pt>
                <c:pt idx="3">
                  <c:v>Θα αυξηθεί κάπως</c:v>
                </c:pt>
                <c:pt idx="4">
                  <c:v>Θα αυξηθεί σημαντικά</c:v>
                </c:pt>
              </c:strCache>
            </c:strRef>
          </c:cat>
          <c:val>
            <c:numRef>
              <c:f>'EXTRA ΕΠΙΧΕΙΡΗΣΕΩΝ '!$D$359:$D$363</c:f>
              <c:numCache>
                <c:formatCode>0%</c:formatCode>
                <c:ptCount val="5"/>
                <c:pt idx="0">
                  <c:v>2.0380434782608689E-2</c:v>
                </c:pt>
                <c:pt idx="1">
                  <c:v>2.5815217391304358E-2</c:v>
                </c:pt>
                <c:pt idx="2">
                  <c:v>0.86684782608695665</c:v>
                </c:pt>
                <c:pt idx="3">
                  <c:v>8.0163043478260865E-2</c:v>
                </c:pt>
                <c:pt idx="4">
                  <c:v>6.7934782608695668E-3</c:v>
                </c:pt>
              </c:numCache>
            </c:numRef>
          </c:val>
        </c:ser>
        <c:dLbls>
          <c:showCatName val="1"/>
          <c:showPercent val="1"/>
        </c:dLbls>
        <c:firstSliceAng val="0"/>
      </c:pieChart>
    </c:plotArea>
    <c:plotVisOnly val="1"/>
    <c:dispBlanksAs val="zero"/>
  </c:chart>
  <c:spPr>
    <a:noFill/>
    <a:ln>
      <a:noFill/>
    </a:ln>
  </c:sp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barChart>
        <c:barDir val="bar"/>
        <c:grouping val="percentStacked"/>
        <c:ser>
          <c:idx val="0"/>
          <c:order val="0"/>
          <c:tx>
            <c:strRef>
              <c:f>'EXTRA ΕΠΙΧΕΙΡΗΣΕΩΝ '!$B$380</c:f>
              <c:strCache>
                <c:ptCount val="1"/>
                <c:pt idx="0">
                  <c:v>Μειώθηκε σημαντικά</c:v>
                </c:pt>
              </c:strCache>
            </c:strRef>
          </c:tx>
          <c:spPr>
            <a:solidFill>
              <a:srgbClr val="C00000"/>
            </a:solidFill>
          </c:spPr>
          <c:dLbls>
            <c:dLbl>
              <c:idx val="0"/>
              <c:layout>
                <c:manualLayout>
                  <c:x val="-3.1027931052928278E-2"/>
                  <c:y val="5.5523923267785061E-2"/>
                </c:manualLayout>
              </c:layout>
              <c:tx>
                <c:rich>
                  <a:bodyPr/>
                  <a:lstStyle/>
                  <a:p>
                    <a:r>
                      <a:rPr lang="en-US"/>
                      <a:t>0</a:t>
                    </a:r>
                    <a:r>
                      <a:rPr lang="en-US" smtClean="0"/>
                      <a:t>%</a:t>
                    </a:r>
                    <a:endParaRPr lang="el-GR" smtClean="0"/>
                  </a:p>
                  <a:p>
                    <a:r>
                      <a:rPr lang="el-GR" sz="1000" smtClean="0"/>
                      <a:t>(*11%)</a:t>
                    </a:r>
                    <a:endParaRPr lang="en-US" sz="1000"/>
                  </a:p>
                </c:rich>
              </c:tx>
              <c:showVal val="1"/>
            </c:dLbl>
            <c:dLbl>
              <c:idx val="1"/>
              <c:layout>
                <c:manualLayout>
                  <c:x val="-3.1027931052928278E-2"/>
                  <c:y val="6.532247445757057E-2"/>
                </c:manualLayout>
              </c:layout>
              <c:tx>
                <c:rich>
                  <a:bodyPr/>
                  <a:lstStyle/>
                  <a:p>
                    <a:r>
                      <a:rPr lang="en-US"/>
                      <a:t>1</a:t>
                    </a:r>
                    <a:r>
                      <a:rPr lang="en-US" smtClean="0"/>
                      <a:t>%</a:t>
                    </a:r>
                    <a:endParaRPr lang="el-GR" smtClean="0"/>
                  </a:p>
                  <a:p>
                    <a:r>
                      <a:rPr lang="el-GR" sz="1050" smtClean="0"/>
                      <a:t>(*13%)</a:t>
                    </a:r>
                    <a:endParaRPr lang="en-US" sz="1050"/>
                  </a:p>
                </c:rich>
              </c:tx>
              <c:showVal val="1"/>
            </c:dLbl>
            <c:dLbl>
              <c:idx val="2"/>
              <c:layout>
                <c:manualLayout>
                  <c:x val="-1.6330490027856987E-2"/>
                  <c:y val="5.5523666094713771E-2"/>
                </c:manualLayout>
              </c:layout>
              <c:tx>
                <c:rich>
                  <a:bodyPr/>
                  <a:lstStyle/>
                  <a:p>
                    <a:r>
                      <a:rPr lang="en-US"/>
                      <a:t>0</a:t>
                    </a:r>
                    <a:r>
                      <a:rPr lang="en-US" smtClean="0"/>
                      <a:t>%</a:t>
                    </a:r>
                    <a:endParaRPr lang="el-GR" smtClean="0"/>
                  </a:p>
                  <a:p>
                    <a:r>
                      <a:rPr lang="el-GR" sz="1000" smtClean="0"/>
                      <a:t>(*11%)</a:t>
                    </a:r>
                    <a:endParaRPr lang="en-US" sz="1000"/>
                  </a:p>
                </c:rich>
              </c:tx>
              <c:showVal val="1"/>
            </c:dLbl>
            <c:dLbl>
              <c:idx val="3"/>
              <c:layout>
                <c:manualLayout>
                  <c:x val="-1.6330490027856987E-2"/>
                  <c:y val="6.8588058116999348E-2"/>
                </c:manualLayout>
              </c:layout>
              <c:tx>
                <c:rich>
                  <a:bodyPr/>
                  <a:lstStyle/>
                  <a:p>
                    <a:r>
                      <a:rPr lang="en-US"/>
                      <a:t>0</a:t>
                    </a:r>
                    <a:r>
                      <a:rPr lang="en-US" smtClean="0"/>
                      <a:t>%</a:t>
                    </a:r>
                    <a:endParaRPr lang="el-GR" smtClean="0"/>
                  </a:p>
                  <a:p>
                    <a:r>
                      <a:rPr lang="el-GR" sz="1000" smtClean="0"/>
                      <a:t>(*10%)</a:t>
                    </a:r>
                    <a:endParaRPr lang="en-US" sz="1000"/>
                  </a:p>
                </c:rich>
              </c:tx>
              <c:showVal val="1"/>
            </c:dLbl>
            <c:txPr>
              <a:bodyPr/>
              <a:lstStyle/>
              <a:p>
                <a:pPr>
                  <a:defRPr sz="1200" b="1">
                    <a:solidFill>
                      <a:srgbClr val="C00000"/>
                    </a:solidFill>
                  </a:defRPr>
                </a:pPr>
                <a:endParaRPr lang="el-GR"/>
              </a:p>
            </c:txPr>
            <c:showVal val="1"/>
          </c:dLbls>
          <c:cat>
            <c:strRef>
              <c:f>('EXTRA ΕΠΙΧΕΙΡΗΣΕΩΝ '!$D$379;'EXTRA ΕΠΙΧΕΙΡΗΣΕΩΝ '!$F$379;'EXTRA ΕΠΙΧΕΙΡΗΣΕΩΝ '!$H$379;'EXTRA ΕΠΙΧΕΙΡΗΣΕΩΝ '!$J$379)</c:f>
              <c:strCache>
                <c:ptCount val="4"/>
                <c:pt idx="0">
                  <c:v>Πάγιο Κεφάλαιο/Επενδύσεις παγίων</c:v>
                </c:pt>
                <c:pt idx="1">
                  <c:v>Αποθέματα και Κεφάλαιο Κίνησης</c:v>
                </c:pt>
                <c:pt idx="2">
                  <c:v>Συγχώνευση/Αγορά εταιρειών – Αναδιάρθρωση επιχείρησης</c:v>
                </c:pt>
                <c:pt idx="3">
                  <c:v>Αναχρηματοδότηση/Αναδιάρθρωση/Αναδιαπραγμάτευση χρέους επιχείρησης</c:v>
                </c:pt>
              </c:strCache>
            </c:strRef>
          </c:cat>
          <c:val>
            <c:numRef>
              <c:f>('EXTRA ΕΠΙΧΕΙΡΗΣΕΩΝ '!$D$380;'EXTRA ΕΠΙΧΕΙΡΗΣΕΩΝ '!$F$380;'EXTRA ΕΠΙΧΕΙΡΗΣΕΩΝ '!$H$380;'EXTRA ΕΠΙΧΕΙΡΗΣΕΩΝ '!$J$380)</c:f>
              <c:numCache>
                <c:formatCode>0%</c:formatCode>
                <c:ptCount val="4"/>
                <c:pt idx="0">
                  <c:v>4.076086956521739E-3</c:v>
                </c:pt>
                <c:pt idx="1">
                  <c:v>5.434782608695652E-3</c:v>
                </c:pt>
                <c:pt idx="2">
                  <c:v>4.076086956521739E-3</c:v>
                </c:pt>
                <c:pt idx="3">
                  <c:v>4.076086956521739E-3</c:v>
                </c:pt>
              </c:numCache>
            </c:numRef>
          </c:val>
        </c:ser>
        <c:ser>
          <c:idx val="1"/>
          <c:order val="1"/>
          <c:tx>
            <c:strRef>
              <c:f>'EXTRA ΕΠΙΧΕΙΡΗΣΕΩΝ '!$B$381</c:f>
              <c:strCache>
                <c:ptCount val="1"/>
                <c:pt idx="0">
                  <c:v>Μειώθηκε κάπως</c:v>
                </c:pt>
              </c:strCache>
            </c:strRef>
          </c:tx>
          <c:spPr>
            <a:solidFill>
              <a:schemeClr val="accent3">
                <a:lumMod val="60000"/>
                <a:lumOff val="40000"/>
              </a:schemeClr>
            </a:solidFill>
          </c:spPr>
          <c:dLbls>
            <c:dLbl>
              <c:idx val="0"/>
              <c:layout>
                <c:manualLayout>
                  <c:x val="3.4294029058499674E-2"/>
                  <c:y val="9.1452544367498265E-2"/>
                </c:manualLayout>
              </c:layout>
              <c:tx>
                <c:rich>
                  <a:bodyPr/>
                  <a:lstStyle/>
                  <a:p>
                    <a:r>
                      <a:rPr lang="en-US"/>
                      <a:t>2</a:t>
                    </a:r>
                    <a:r>
                      <a:rPr lang="en-US" smtClean="0"/>
                      <a:t>%</a:t>
                    </a:r>
                    <a:r>
                      <a:rPr lang="el-GR" baseline="0" smtClean="0"/>
                      <a:t> </a:t>
                    </a:r>
                    <a:r>
                      <a:rPr lang="el-GR" sz="1000" smtClean="0"/>
                      <a:t>(*4%)</a:t>
                    </a:r>
                    <a:endParaRPr lang="en-US" sz="1000"/>
                  </a:p>
                </c:rich>
              </c:tx>
              <c:showVal val="1"/>
            </c:dLbl>
            <c:dLbl>
              <c:idx val="1"/>
              <c:layout>
                <c:manualLayout>
                  <c:x val="3.266072288264267E-2"/>
                  <c:y val="0.10124980969192721"/>
                </c:manualLayout>
              </c:layout>
              <c:tx>
                <c:rich>
                  <a:bodyPr/>
                  <a:lstStyle/>
                  <a:p>
                    <a:r>
                      <a:rPr lang="en-US"/>
                      <a:t>3</a:t>
                    </a:r>
                    <a:r>
                      <a:rPr lang="en-US" smtClean="0"/>
                      <a:t>%</a:t>
                    </a:r>
                    <a:r>
                      <a:rPr lang="el-GR" baseline="0" smtClean="0"/>
                      <a:t> </a:t>
                    </a:r>
                    <a:r>
                      <a:rPr lang="el-GR" sz="1000" smtClean="0"/>
                      <a:t>(*6%)</a:t>
                    </a:r>
                    <a:endParaRPr lang="en-US" sz="1000"/>
                  </a:p>
                </c:rich>
              </c:tx>
              <c:showVal val="1"/>
            </c:dLbl>
            <c:dLbl>
              <c:idx val="2"/>
              <c:layout>
                <c:manualLayout>
                  <c:x val="4.4092323075213886E-2"/>
                  <c:y val="7.5121539993498673E-2"/>
                </c:manualLayout>
              </c:layout>
              <c:tx>
                <c:rich>
                  <a:bodyPr/>
                  <a:lstStyle/>
                  <a:p>
                    <a:r>
                      <a:rPr lang="en-US"/>
                      <a:t>0</a:t>
                    </a:r>
                    <a:r>
                      <a:rPr lang="en-US" smtClean="0"/>
                      <a:t>%</a:t>
                    </a:r>
                    <a:r>
                      <a:rPr lang="el-GR" baseline="0" smtClean="0"/>
                      <a:t> </a:t>
                    </a:r>
                    <a:r>
                      <a:rPr lang="el-GR" sz="1000" smtClean="0"/>
                      <a:t>(*1%)</a:t>
                    </a:r>
                    <a:endParaRPr lang="en-US" sz="1000"/>
                  </a:p>
                </c:rich>
              </c:tx>
              <c:showVal val="1"/>
            </c:dLbl>
            <c:dLbl>
              <c:idx val="3"/>
              <c:layout>
                <c:manualLayout>
                  <c:x val="3.9193176066856711E-2"/>
                  <c:y val="8.5563795380760185E-2"/>
                </c:manualLayout>
              </c:layout>
              <c:tx>
                <c:rich>
                  <a:bodyPr/>
                  <a:lstStyle/>
                  <a:p>
                    <a:r>
                      <a:rPr lang="en-US"/>
                      <a:t>1</a:t>
                    </a:r>
                    <a:r>
                      <a:rPr lang="en-US" smtClean="0"/>
                      <a:t>%</a:t>
                    </a:r>
                    <a:r>
                      <a:rPr lang="el-GR" baseline="0" smtClean="0"/>
                      <a:t> </a:t>
                    </a:r>
                    <a:r>
                      <a:rPr lang="el-GR" sz="1000" smtClean="0"/>
                      <a:t>(*1%)</a:t>
                    </a:r>
                    <a:endParaRPr lang="en-US" sz="1000"/>
                  </a:p>
                </c:rich>
              </c:tx>
              <c:showVal val="1"/>
            </c:dLbl>
            <c:txPr>
              <a:bodyPr/>
              <a:lstStyle/>
              <a:p>
                <a:pPr>
                  <a:defRPr sz="1200" b="1">
                    <a:solidFill>
                      <a:schemeClr val="accent3">
                        <a:lumMod val="60000"/>
                        <a:lumOff val="40000"/>
                      </a:schemeClr>
                    </a:solidFill>
                  </a:defRPr>
                </a:pPr>
                <a:endParaRPr lang="el-GR"/>
              </a:p>
            </c:txPr>
            <c:showVal val="1"/>
          </c:dLbls>
          <c:cat>
            <c:strRef>
              <c:f>('EXTRA ΕΠΙΧΕΙΡΗΣΕΩΝ '!$D$379;'EXTRA ΕΠΙΧΕΙΡΗΣΕΩΝ '!$F$379;'EXTRA ΕΠΙΧΕΙΡΗΣΕΩΝ '!$H$379;'EXTRA ΕΠΙΧΕΙΡΗΣΕΩΝ '!$J$379)</c:f>
              <c:strCache>
                <c:ptCount val="4"/>
                <c:pt idx="0">
                  <c:v>Πάγιο Κεφάλαιο/Επενδύσεις παγίων</c:v>
                </c:pt>
                <c:pt idx="1">
                  <c:v>Αποθέματα και Κεφάλαιο Κίνησης</c:v>
                </c:pt>
                <c:pt idx="2">
                  <c:v>Συγχώνευση/Αγορά εταιρειών – Αναδιάρθρωση επιχείρησης</c:v>
                </c:pt>
                <c:pt idx="3">
                  <c:v>Αναχρηματοδότηση/Αναδιάρθρωση/Αναδιαπραγμάτευση χρέους επιχείρησης</c:v>
                </c:pt>
              </c:strCache>
            </c:strRef>
          </c:cat>
          <c:val>
            <c:numRef>
              <c:f>('EXTRA ΕΠΙΧΕΙΡΗΣΕΩΝ '!$D$381;'EXTRA ΕΠΙΧΕΙΡΗΣΕΩΝ '!$F$381;'EXTRA ΕΠΙΧΕΙΡΗΣΕΩΝ '!$H$381;'EXTRA ΕΠΙΧΕΙΡΗΣΕΩΝ '!$J$381)</c:f>
              <c:numCache>
                <c:formatCode>0%</c:formatCode>
                <c:ptCount val="4"/>
                <c:pt idx="0">
                  <c:v>2.4456521739130429E-2</c:v>
                </c:pt>
                <c:pt idx="1">
                  <c:v>3.2608695652173919E-2</c:v>
                </c:pt>
                <c:pt idx="2">
                  <c:v>4.076086956521739E-3</c:v>
                </c:pt>
                <c:pt idx="3">
                  <c:v>8.1521739130434798E-3</c:v>
                </c:pt>
              </c:numCache>
            </c:numRef>
          </c:val>
        </c:ser>
        <c:ser>
          <c:idx val="2"/>
          <c:order val="2"/>
          <c:tx>
            <c:strRef>
              <c:f>'EXTRA ΕΠΙΧΕΙΡΗΣΕΩΝ '!$B$382</c:f>
              <c:strCache>
                <c:ptCount val="1"/>
                <c:pt idx="0">
                  <c:v>Παρέμεινε κατά βάση αμετάβλητο / Δξ.δα</c:v>
                </c:pt>
              </c:strCache>
            </c:strRef>
          </c:tx>
          <c:spPr>
            <a:solidFill>
              <a:schemeClr val="accent2">
                <a:lumMod val="40000"/>
                <a:lumOff val="60000"/>
              </a:schemeClr>
            </a:solidFill>
          </c:spPr>
          <c:dLbls>
            <c:dLbl>
              <c:idx val="0"/>
              <c:layout/>
              <c:tx>
                <c:rich>
                  <a:bodyPr/>
                  <a:lstStyle/>
                  <a:p>
                    <a:r>
                      <a:rPr lang="en-US"/>
                      <a:t>93</a:t>
                    </a:r>
                    <a:r>
                      <a:rPr lang="en-US" smtClean="0"/>
                      <a:t>%</a:t>
                    </a:r>
                    <a:r>
                      <a:rPr lang="el-GR" smtClean="0"/>
                      <a:t> </a:t>
                    </a:r>
                  </a:p>
                  <a:p>
                    <a:r>
                      <a:rPr lang="el-GR" sz="1000" smtClean="0"/>
                      <a:t>(*76%)</a:t>
                    </a:r>
                    <a:endParaRPr lang="en-US" sz="1000"/>
                  </a:p>
                </c:rich>
              </c:tx>
              <c:showVal val="1"/>
            </c:dLbl>
            <c:dLbl>
              <c:idx val="1"/>
              <c:layout/>
              <c:tx>
                <c:rich>
                  <a:bodyPr/>
                  <a:lstStyle/>
                  <a:p>
                    <a:r>
                      <a:rPr lang="en-US"/>
                      <a:t>91</a:t>
                    </a:r>
                    <a:r>
                      <a:rPr lang="en-US" smtClean="0"/>
                      <a:t>%</a:t>
                    </a:r>
                    <a:endParaRPr lang="el-GR" smtClean="0"/>
                  </a:p>
                  <a:p>
                    <a:r>
                      <a:rPr lang="el-GR" sz="1000" smtClean="0"/>
                      <a:t>(*64%)</a:t>
                    </a:r>
                    <a:endParaRPr lang="en-US" sz="1000"/>
                  </a:p>
                </c:rich>
              </c:tx>
              <c:showVal val="1"/>
            </c:dLbl>
            <c:dLbl>
              <c:idx val="2"/>
              <c:layout/>
              <c:tx>
                <c:rich>
                  <a:bodyPr/>
                  <a:lstStyle/>
                  <a:p>
                    <a:r>
                      <a:rPr lang="en-US"/>
                      <a:t>98</a:t>
                    </a:r>
                    <a:r>
                      <a:rPr lang="en-US" smtClean="0"/>
                      <a:t>%</a:t>
                    </a:r>
                    <a:endParaRPr lang="el-GR" smtClean="0"/>
                  </a:p>
                  <a:p>
                    <a:r>
                      <a:rPr lang="el-GR" sz="1000" smtClean="0"/>
                      <a:t>(*82%)</a:t>
                    </a:r>
                    <a:endParaRPr lang="en-US" sz="1000"/>
                  </a:p>
                </c:rich>
              </c:tx>
              <c:showVal val="1"/>
            </c:dLbl>
            <c:dLbl>
              <c:idx val="3"/>
              <c:layout/>
              <c:tx>
                <c:rich>
                  <a:bodyPr/>
                  <a:lstStyle/>
                  <a:p>
                    <a:r>
                      <a:rPr lang="en-US"/>
                      <a:t>97</a:t>
                    </a:r>
                    <a:r>
                      <a:rPr lang="en-US" smtClean="0"/>
                      <a:t>%</a:t>
                    </a:r>
                    <a:endParaRPr lang="el-GR" smtClean="0"/>
                  </a:p>
                  <a:p>
                    <a:r>
                      <a:rPr lang="el-GR" sz="1000" smtClean="0"/>
                      <a:t>(*77%)</a:t>
                    </a:r>
                    <a:endParaRPr lang="en-US" sz="1000"/>
                  </a:p>
                </c:rich>
              </c:tx>
              <c:showVal val="1"/>
            </c:dLbl>
            <c:txPr>
              <a:bodyPr/>
              <a:lstStyle/>
              <a:p>
                <a:pPr>
                  <a:defRPr sz="1200" b="1"/>
                </a:pPr>
                <a:endParaRPr lang="el-GR"/>
              </a:p>
            </c:txPr>
            <c:showVal val="1"/>
          </c:dLbls>
          <c:cat>
            <c:strRef>
              <c:f>('EXTRA ΕΠΙΧΕΙΡΗΣΕΩΝ '!$D$379;'EXTRA ΕΠΙΧΕΙΡΗΣΕΩΝ '!$F$379;'EXTRA ΕΠΙΧΕΙΡΗΣΕΩΝ '!$H$379;'EXTRA ΕΠΙΧΕΙΡΗΣΕΩΝ '!$J$379)</c:f>
              <c:strCache>
                <c:ptCount val="4"/>
                <c:pt idx="0">
                  <c:v>Πάγιο Κεφάλαιο/Επενδύσεις παγίων</c:v>
                </c:pt>
                <c:pt idx="1">
                  <c:v>Αποθέματα και Κεφάλαιο Κίνησης</c:v>
                </c:pt>
                <c:pt idx="2">
                  <c:v>Συγχώνευση/Αγορά εταιρειών – Αναδιάρθρωση επιχείρησης</c:v>
                </c:pt>
                <c:pt idx="3">
                  <c:v>Αναχρηματοδότηση/Αναδιάρθρωση/Αναδιαπραγμάτευση χρέους επιχείρησης</c:v>
                </c:pt>
              </c:strCache>
            </c:strRef>
          </c:cat>
          <c:val>
            <c:numRef>
              <c:f>('EXTRA ΕΠΙΧΕΙΡΗΣΕΩΝ '!$D$382;'EXTRA ΕΠΙΧΕΙΡΗΣΕΩΝ '!$F$382;'EXTRA ΕΠΙΧΕΙΡΗΣΕΩΝ '!$H$382;'EXTRA ΕΠΙΧΕΙΡΗΣΕΩΝ '!$J$382)</c:f>
              <c:numCache>
                <c:formatCode>0%</c:formatCode>
                <c:ptCount val="4"/>
                <c:pt idx="0">
                  <c:v>0.92527173913043481</c:v>
                </c:pt>
                <c:pt idx="1">
                  <c:v>0.90896739130434767</c:v>
                </c:pt>
                <c:pt idx="2">
                  <c:v>0.97826086956521741</c:v>
                </c:pt>
                <c:pt idx="3">
                  <c:v>0.96875000000000011</c:v>
                </c:pt>
              </c:numCache>
            </c:numRef>
          </c:val>
        </c:ser>
        <c:ser>
          <c:idx val="3"/>
          <c:order val="3"/>
          <c:tx>
            <c:strRef>
              <c:f>'EXTRA ΕΠΙΧΕΙΡΗΣΕΩΝ '!$B$383</c:f>
              <c:strCache>
                <c:ptCount val="1"/>
                <c:pt idx="0">
                  <c:v>Αυξήθηκε κάπως</c:v>
                </c:pt>
              </c:strCache>
            </c:strRef>
          </c:tx>
          <c:spPr>
            <a:solidFill>
              <a:srgbClr val="00B0F0"/>
            </a:solidFill>
          </c:spPr>
          <c:dLbls>
            <c:dLbl>
              <c:idx val="0"/>
              <c:layout/>
              <c:tx>
                <c:rich>
                  <a:bodyPr/>
                  <a:lstStyle/>
                  <a:p>
                    <a:r>
                      <a:rPr lang="en-US"/>
                      <a:t>4</a:t>
                    </a:r>
                    <a:r>
                      <a:rPr lang="en-US" smtClean="0"/>
                      <a:t>%</a:t>
                    </a:r>
                    <a:endParaRPr lang="el-GR" smtClean="0"/>
                  </a:p>
                  <a:p>
                    <a:r>
                      <a:rPr lang="el-GR" sz="1000" smtClean="0"/>
                      <a:t>(*6%)</a:t>
                    </a:r>
                    <a:endParaRPr lang="en-US" sz="1000"/>
                  </a:p>
                </c:rich>
              </c:tx>
              <c:showVal val="1"/>
            </c:dLbl>
            <c:dLbl>
              <c:idx val="1"/>
              <c:layout/>
              <c:tx>
                <c:rich>
                  <a:bodyPr/>
                  <a:lstStyle/>
                  <a:p>
                    <a:r>
                      <a:rPr lang="en-US"/>
                      <a:t>5</a:t>
                    </a:r>
                    <a:r>
                      <a:rPr lang="en-US" smtClean="0"/>
                      <a:t>%</a:t>
                    </a:r>
                    <a:endParaRPr lang="el-GR" smtClean="0"/>
                  </a:p>
                  <a:p>
                    <a:r>
                      <a:rPr lang="el-GR" sz="1050" smtClean="0"/>
                      <a:t>(*12%)</a:t>
                    </a:r>
                    <a:endParaRPr lang="en-US" sz="1050"/>
                  </a:p>
                </c:rich>
              </c:tx>
              <c:showVal val="1"/>
            </c:dLbl>
            <c:dLbl>
              <c:idx val="2"/>
              <c:layout/>
              <c:tx>
                <c:rich>
                  <a:bodyPr/>
                  <a:lstStyle/>
                  <a:p>
                    <a:r>
                      <a:rPr lang="en-US"/>
                      <a:t>1</a:t>
                    </a:r>
                    <a:r>
                      <a:rPr lang="en-US" smtClean="0"/>
                      <a:t>%</a:t>
                    </a:r>
                    <a:endParaRPr lang="el-GR" smtClean="0"/>
                  </a:p>
                  <a:p>
                    <a:r>
                      <a:rPr lang="el-GR" sz="1000" smtClean="0"/>
                      <a:t>(*5%)</a:t>
                    </a:r>
                    <a:endParaRPr lang="en-US" sz="1000"/>
                  </a:p>
                </c:rich>
              </c:tx>
              <c:showVal val="1"/>
            </c:dLbl>
            <c:dLbl>
              <c:idx val="3"/>
              <c:layout/>
              <c:tx>
                <c:rich>
                  <a:bodyPr/>
                  <a:lstStyle/>
                  <a:p>
                    <a:r>
                      <a:rPr lang="en-US"/>
                      <a:t>1</a:t>
                    </a:r>
                    <a:r>
                      <a:rPr lang="en-US" smtClean="0"/>
                      <a:t>%</a:t>
                    </a:r>
                    <a:endParaRPr lang="el-GR" smtClean="0"/>
                  </a:p>
                  <a:p>
                    <a:r>
                      <a:rPr lang="el-GR" sz="1000" smtClean="0"/>
                      <a:t>(*6%)</a:t>
                    </a:r>
                    <a:endParaRPr lang="en-US" sz="1000"/>
                  </a:p>
                </c:rich>
              </c:tx>
              <c:showVal val="1"/>
            </c:dLbl>
            <c:txPr>
              <a:bodyPr/>
              <a:lstStyle/>
              <a:p>
                <a:pPr>
                  <a:defRPr sz="1200" b="1"/>
                </a:pPr>
                <a:endParaRPr lang="el-GR"/>
              </a:p>
            </c:txPr>
            <c:showVal val="1"/>
          </c:dLbls>
          <c:cat>
            <c:strRef>
              <c:f>('EXTRA ΕΠΙΧΕΙΡΗΣΕΩΝ '!$D$379;'EXTRA ΕΠΙΧΕΙΡΗΣΕΩΝ '!$F$379;'EXTRA ΕΠΙΧΕΙΡΗΣΕΩΝ '!$H$379;'EXTRA ΕΠΙΧΕΙΡΗΣΕΩΝ '!$J$379)</c:f>
              <c:strCache>
                <c:ptCount val="4"/>
                <c:pt idx="0">
                  <c:v>Πάγιο Κεφάλαιο/Επενδύσεις παγίων</c:v>
                </c:pt>
                <c:pt idx="1">
                  <c:v>Αποθέματα και Κεφάλαιο Κίνησης</c:v>
                </c:pt>
                <c:pt idx="2">
                  <c:v>Συγχώνευση/Αγορά εταιρειών – Αναδιάρθρωση επιχείρησης</c:v>
                </c:pt>
                <c:pt idx="3">
                  <c:v>Αναχρηματοδότηση/Αναδιάρθρωση/Αναδιαπραγμάτευση χρέους επιχείρησης</c:v>
                </c:pt>
              </c:strCache>
            </c:strRef>
          </c:cat>
          <c:val>
            <c:numRef>
              <c:f>('EXTRA ΕΠΙΧΕΙΡΗΣΕΩΝ '!$D$383;'EXTRA ΕΠΙΧΕΙΡΗΣΕΩΝ '!$F$383;'EXTRA ΕΠΙΧΕΙΡΗΣΕΩΝ '!$H$383;'EXTRA ΕΠΙΧΕΙΡΗΣΕΩΝ '!$J$383)</c:f>
              <c:numCache>
                <c:formatCode>0%</c:formatCode>
                <c:ptCount val="4"/>
                <c:pt idx="0">
                  <c:v>4.0760869565217385E-2</c:v>
                </c:pt>
                <c:pt idx="1">
                  <c:v>4.7554347826086966E-2</c:v>
                </c:pt>
                <c:pt idx="2">
                  <c:v>1.358695652173913E-2</c:v>
                </c:pt>
                <c:pt idx="3">
                  <c:v>1.4945652173913044E-2</c:v>
                </c:pt>
              </c:numCache>
            </c:numRef>
          </c:val>
        </c:ser>
        <c:ser>
          <c:idx val="4"/>
          <c:order val="4"/>
          <c:tx>
            <c:strRef>
              <c:f>'EXTRA ΕΠΙΧΕΙΡΗΣΕΩΝ '!$B$384</c:f>
              <c:strCache>
                <c:ptCount val="1"/>
                <c:pt idx="0">
                  <c:v>Αυξήθηκε σημαντικά</c:v>
                </c:pt>
              </c:strCache>
            </c:strRef>
          </c:tx>
          <c:spPr>
            <a:solidFill>
              <a:srgbClr val="002060"/>
            </a:solidFill>
          </c:spPr>
          <c:dLbls>
            <c:dLbl>
              <c:idx val="0"/>
              <c:layout>
                <c:manualLayout>
                  <c:x val="-4.8991470083570967E-3"/>
                  <c:y val="0.10778174852999872"/>
                </c:manualLayout>
              </c:layout>
              <c:tx>
                <c:rich>
                  <a:bodyPr/>
                  <a:lstStyle/>
                  <a:p>
                    <a:r>
                      <a:rPr lang="en-US"/>
                      <a:t>1</a:t>
                    </a:r>
                    <a:r>
                      <a:rPr lang="en-US" smtClean="0"/>
                      <a:t>%</a:t>
                    </a:r>
                    <a:endParaRPr lang="el-GR" smtClean="0"/>
                  </a:p>
                  <a:p>
                    <a:r>
                      <a:rPr lang="el-GR" sz="1000" smtClean="0"/>
                      <a:t>(*1%)</a:t>
                    </a:r>
                    <a:endParaRPr lang="en-US" sz="1000"/>
                  </a:p>
                </c:rich>
              </c:tx>
              <c:showVal val="1"/>
            </c:dLbl>
            <c:dLbl>
              <c:idx val="1"/>
              <c:layout>
                <c:manualLayout>
                  <c:x val="-1.2858653553266172E-7"/>
                  <c:y val="0.10124929534578463"/>
                </c:manualLayout>
              </c:layout>
              <c:tx>
                <c:rich>
                  <a:bodyPr/>
                  <a:lstStyle/>
                  <a:p>
                    <a:r>
                      <a:rPr lang="en-US"/>
                      <a:t>1</a:t>
                    </a:r>
                    <a:r>
                      <a:rPr lang="en-US" smtClean="0"/>
                      <a:t>%</a:t>
                    </a:r>
                    <a:endParaRPr lang="el-GR" smtClean="0"/>
                  </a:p>
                  <a:p>
                    <a:r>
                      <a:rPr lang="el-GR" sz="1000" smtClean="0"/>
                      <a:t>(*6%)</a:t>
                    </a:r>
                    <a:endParaRPr lang="en-US" sz="1000"/>
                  </a:p>
                </c:rich>
              </c:tx>
              <c:showVal val="1"/>
            </c:dLbl>
            <c:dLbl>
              <c:idx val="2"/>
              <c:layout>
                <c:manualLayout>
                  <c:x val="0"/>
                  <c:y val="9.1451001329070442E-2"/>
                </c:manualLayout>
              </c:layout>
              <c:tx>
                <c:rich>
                  <a:bodyPr/>
                  <a:lstStyle/>
                  <a:p>
                    <a:r>
                      <a:rPr lang="en-US"/>
                      <a:t>0</a:t>
                    </a:r>
                    <a:r>
                      <a:rPr lang="en-US" smtClean="0"/>
                      <a:t>%</a:t>
                    </a:r>
                    <a:endParaRPr lang="el-GR" smtClean="0"/>
                  </a:p>
                  <a:p>
                    <a:r>
                      <a:rPr lang="el-GR" sz="1000" smtClean="0"/>
                      <a:t>(*1%)</a:t>
                    </a:r>
                    <a:endParaRPr lang="en-US" sz="1000"/>
                  </a:p>
                </c:rich>
              </c:tx>
              <c:showVal val="1"/>
            </c:dLbl>
            <c:dLbl>
              <c:idx val="3"/>
              <c:layout>
                <c:manualLayout>
                  <c:x val="1.7253741353841342E-3"/>
                  <c:y val="8.4918548144856373E-2"/>
                </c:manualLayout>
              </c:layout>
              <c:tx>
                <c:rich>
                  <a:bodyPr/>
                  <a:lstStyle/>
                  <a:p>
                    <a:r>
                      <a:rPr lang="en-US"/>
                      <a:t>0</a:t>
                    </a:r>
                    <a:r>
                      <a:rPr lang="en-US" smtClean="0"/>
                      <a:t>%</a:t>
                    </a:r>
                    <a:endParaRPr lang="el-GR" smtClean="0"/>
                  </a:p>
                  <a:p>
                    <a:r>
                      <a:rPr lang="el-GR" sz="1000" smtClean="0"/>
                      <a:t>(*6%)</a:t>
                    </a:r>
                    <a:endParaRPr lang="en-US" sz="1000"/>
                  </a:p>
                </c:rich>
              </c:tx>
              <c:showVal val="1"/>
            </c:dLbl>
            <c:txPr>
              <a:bodyPr/>
              <a:lstStyle/>
              <a:p>
                <a:pPr>
                  <a:defRPr sz="1200" b="1">
                    <a:solidFill>
                      <a:srgbClr val="002060"/>
                    </a:solidFill>
                    <a:latin typeface="+mn-lt"/>
                  </a:defRPr>
                </a:pPr>
                <a:endParaRPr lang="el-GR"/>
              </a:p>
            </c:txPr>
            <c:showVal val="1"/>
          </c:dLbls>
          <c:cat>
            <c:strRef>
              <c:f>('EXTRA ΕΠΙΧΕΙΡΗΣΕΩΝ '!$D$379;'EXTRA ΕΠΙΧΕΙΡΗΣΕΩΝ '!$F$379;'EXTRA ΕΠΙΧΕΙΡΗΣΕΩΝ '!$H$379;'EXTRA ΕΠΙΧΕΙΡΗΣΕΩΝ '!$J$379)</c:f>
              <c:strCache>
                <c:ptCount val="4"/>
                <c:pt idx="0">
                  <c:v>Πάγιο Κεφάλαιο/Επενδύσεις παγίων</c:v>
                </c:pt>
                <c:pt idx="1">
                  <c:v>Αποθέματα και Κεφάλαιο Κίνησης</c:v>
                </c:pt>
                <c:pt idx="2">
                  <c:v>Συγχώνευση/Αγορά εταιρειών – Αναδιάρθρωση επιχείρησης</c:v>
                </c:pt>
                <c:pt idx="3">
                  <c:v>Αναχρηματοδότηση/Αναδιάρθρωση/Αναδιαπραγμάτευση χρέους επιχείρησης</c:v>
                </c:pt>
              </c:strCache>
            </c:strRef>
          </c:cat>
          <c:val>
            <c:numRef>
              <c:f>('EXTRA ΕΠΙΧΕΙΡΗΣΕΩΝ '!$D$384;'EXTRA ΕΠΙΧΕΙΡΗΣΕΩΝ '!$F$384;'EXTRA ΕΠΙΧΕΙΡΗΣΕΩΝ '!$H$384;'EXTRA ΕΠΙΧΕΙΡΗΣΕΩΝ '!$J$384)</c:f>
              <c:numCache>
                <c:formatCode>0%</c:formatCode>
                <c:ptCount val="4"/>
                <c:pt idx="0">
                  <c:v>5.434782608695652E-3</c:v>
                </c:pt>
                <c:pt idx="1">
                  <c:v>5.434782608695652E-3</c:v>
                </c:pt>
                <c:pt idx="2">
                  <c:v>0</c:v>
                </c:pt>
                <c:pt idx="3">
                  <c:v>4.076086956521739E-3</c:v>
                </c:pt>
              </c:numCache>
            </c:numRef>
          </c:val>
        </c:ser>
        <c:dLbls>
          <c:showVal val="1"/>
        </c:dLbls>
        <c:gapWidth val="95"/>
        <c:overlap val="100"/>
        <c:axId val="245815552"/>
        <c:axId val="245227520"/>
      </c:barChart>
      <c:catAx>
        <c:axId val="245815552"/>
        <c:scaling>
          <c:orientation val="maxMin"/>
        </c:scaling>
        <c:axPos val="l"/>
        <c:numFmt formatCode="General" sourceLinked="1"/>
        <c:tickLblPos val="nextTo"/>
        <c:txPr>
          <a:bodyPr/>
          <a:lstStyle/>
          <a:p>
            <a:pPr>
              <a:defRPr sz="900" b="1" i="1"/>
            </a:pPr>
            <a:endParaRPr lang="el-GR"/>
          </a:p>
        </c:txPr>
        <c:crossAx val="245227520"/>
        <c:crosses val="autoZero"/>
        <c:auto val="1"/>
        <c:lblAlgn val="ctr"/>
        <c:lblOffset val="100"/>
      </c:catAx>
      <c:valAx>
        <c:axId val="245227520"/>
        <c:scaling>
          <c:orientation val="minMax"/>
        </c:scaling>
        <c:delete val="1"/>
        <c:axPos val="t"/>
        <c:numFmt formatCode="0%" sourceLinked="1"/>
        <c:tickLblPos val="none"/>
        <c:crossAx val="245815552"/>
        <c:crosses val="autoZero"/>
        <c:crossBetween val="between"/>
      </c:valAx>
    </c:plotArea>
    <c:legend>
      <c:legendPos val="t"/>
      <c:layout/>
      <c:txPr>
        <a:bodyPr/>
        <a:lstStyle/>
        <a:p>
          <a:pPr>
            <a:defRPr sz="900"/>
          </a:pPr>
          <a:endParaRPr lang="el-GR"/>
        </a:p>
      </c:txPr>
    </c:legend>
    <c:plotVisOnly val="1"/>
    <c:dispBlanksAs val="gap"/>
  </c:chart>
  <c:txPr>
    <a:bodyPr/>
    <a:lstStyle/>
    <a:p>
      <a:pPr>
        <a:defRPr sz="1800"/>
      </a:pPr>
      <a:endParaRPr lang="el-GR"/>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barChart>
        <c:barDir val="bar"/>
        <c:grouping val="percentStacked"/>
        <c:ser>
          <c:idx val="0"/>
          <c:order val="0"/>
          <c:tx>
            <c:strRef>
              <c:f>'EXTRA ΕΠΙΧΕΙΡΗΣΕΩΝ '!$B$415</c:f>
              <c:strCache>
                <c:ptCount val="1"/>
                <c:pt idx="0">
                  <c:v>Μειώθηκε σημαντικά</c:v>
                </c:pt>
              </c:strCache>
            </c:strRef>
          </c:tx>
          <c:spPr>
            <a:solidFill>
              <a:srgbClr val="C00000"/>
            </a:solidFill>
          </c:spPr>
          <c:dLbls>
            <c:dLbl>
              <c:idx val="0"/>
              <c:layout>
                <c:manualLayout>
                  <c:x val="-3.132562007769988E-2"/>
                  <c:y val="5.6690391715005804E-2"/>
                </c:manualLayout>
              </c:layout>
              <c:tx>
                <c:rich>
                  <a:bodyPr/>
                  <a:lstStyle/>
                  <a:p>
                    <a:r>
                      <a:rPr lang="en-US"/>
                      <a:t>1</a:t>
                    </a:r>
                    <a:r>
                      <a:rPr lang="en-US" smtClean="0"/>
                      <a:t>%</a:t>
                    </a:r>
                    <a:endParaRPr lang="el-GR" smtClean="0"/>
                  </a:p>
                  <a:p>
                    <a:r>
                      <a:rPr lang="el-GR" sz="1000" smtClean="0"/>
                      <a:t>(*11%)</a:t>
                    </a:r>
                    <a:endParaRPr lang="en-US" sz="1000"/>
                  </a:p>
                </c:rich>
              </c:tx>
              <c:showVal val="1"/>
            </c:dLbl>
            <c:dLbl>
              <c:idx val="1"/>
              <c:layout>
                <c:manualLayout>
                  <c:x val="-3.132562007769988E-2"/>
                  <c:y val="6.613874900277672E-2"/>
                </c:manualLayout>
              </c:layout>
              <c:tx>
                <c:rich>
                  <a:bodyPr/>
                  <a:lstStyle/>
                  <a:p>
                    <a:r>
                      <a:rPr lang="en-US"/>
                      <a:t>1</a:t>
                    </a:r>
                    <a:r>
                      <a:rPr lang="en-US" smtClean="0"/>
                      <a:t>%</a:t>
                    </a:r>
                    <a:endParaRPr lang="el-GR" smtClean="0"/>
                  </a:p>
                  <a:p>
                    <a:r>
                      <a:rPr lang="el-GR" sz="1000" smtClean="0"/>
                      <a:t>(*13%)</a:t>
                    </a:r>
                    <a:endParaRPr lang="en-US" sz="1000"/>
                  </a:p>
                </c:rich>
              </c:tx>
              <c:showVal val="1"/>
            </c:dLbl>
            <c:dLbl>
              <c:idx val="2"/>
              <c:layout>
                <c:manualLayout>
                  <c:x val="-2.5060496062159897E-2"/>
                  <c:y val="5.9839844144262785E-2"/>
                </c:manualLayout>
              </c:layout>
              <c:tx>
                <c:rich>
                  <a:bodyPr/>
                  <a:lstStyle/>
                  <a:p>
                    <a:r>
                      <a:rPr lang="en-US"/>
                      <a:t>1</a:t>
                    </a:r>
                    <a:r>
                      <a:rPr lang="en-US" smtClean="0"/>
                      <a:t>%</a:t>
                    </a:r>
                    <a:endParaRPr lang="el-GR" smtClean="0"/>
                  </a:p>
                  <a:p>
                    <a:r>
                      <a:rPr lang="el-GR" sz="1000" smtClean="0"/>
                      <a:t>(*10%)</a:t>
                    </a:r>
                    <a:endParaRPr lang="en-US" sz="1000"/>
                  </a:p>
                </c:rich>
              </c:tx>
              <c:showVal val="1"/>
            </c:dLbl>
            <c:dLbl>
              <c:idx val="3"/>
              <c:layout>
                <c:manualLayout>
                  <c:x val="-2.8193058069929944E-2"/>
                  <c:y val="5.3540691297368576E-2"/>
                </c:manualLayout>
              </c:layout>
              <c:tx>
                <c:rich>
                  <a:bodyPr/>
                  <a:lstStyle/>
                  <a:p>
                    <a:r>
                      <a:rPr lang="en-US"/>
                      <a:t>0</a:t>
                    </a:r>
                    <a:r>
                      <a:rPr lang="en-US" smtClean="0"/>
                      <a:t>%</a:t>
                    </a:r>
                    <a:endParaRPr lang="el-GR" smtClean="0"/>
                  </a:p>
                  <a:p>
                    <a:r>
                      <a:rPr lang="el-GR" sz="1000" smtClean="0"/>
                      <a:t>(*8%)</a:t>
                    </a:r>
                    <a:endParaRPr lang="en-US" sz="1000"/>
                  </a:p>
                </c:rich>
              </c:tx>
              <c:showVal val="1"/>
            </c:dLbl>
            <c:dLbl>
              <c:idx val="4"/>
              <c:layout>
                <c:manualLayout>
                  <c:x val="-2.6626777066044841E-2"/>
                  <c:y val="6.298929657351976E-2"/>
                </c:manualLayout>
              </c:layout>
              <c:tx>
                <c:rich>
                  <a:bodyPr/>
                  <a:lstStyle/>
                  <a:p>
                    <a:r>
                      <a:rPr lang="en-US"/>
                      <a:t>0</a:t>
                    </a:r>
                    <a:r>
                      <a:rPr lang="en-US" smtClean="0"/>
                      <a:t>%</a:t>
                    </a:r>
                    <a:endParaRPr lang="el-GR" smtClean="0"/>
                  </a:p>
                  <a:p>
                    <a:r>
                      <a:rPr lang="el-GR" sz="1000" smtClean="0"/>
                      <a:t>(*8%)</a:t>
                    </a:r>
                    <a:endParaRPr lang="en-US" sz="1000"/>
                  </a:p>
                </c:rich>
              </c:tx>
              <c:showVal val="1"/>
            </c:dLbl>
            <c:txPr>
              <a:bodyPr/>
              <a:lstStyle/>
              <a:p>
                <a:pPr>
                  <a:defRPr sz="1200" b="1">
                    <a:solidFill>
                      <a:srgbClr val="C00000"/>
                    </a:solidFill>
                  </a:defRPr>
                </a:pPr>
                <a:endParaRPr lang="el-GR"/>
              </a:p>
            </c:txPr>
            <c:showVal val="1"/>
          </c:dLbls>
          <c:cat>
            <c:strRef>
              <c:f>('EXTRA ΕΠΙΧΕΙΡΗΣΕΩΝ '!$D$414;'EXTRA ΕΠΙΧΕΙΡΗΣΕΩΝ '!$F$414;'EXTRA ΕΠΙΧΕΙΡΗΣΕΩΝ '!$H$414;'EXTRA ΕΠΙΧΕΙΡΗΣΕΩΝ '!$J$414;'EXTRA ΕΠΙΧΕΙΡΗΣΕΩΝ '!$L$414)</c:f>
              <c:strCache>
                <c:ptCount val="5"/>
                <c:pt idx="0">
                  <c:v>Εσωτερική χρηματοδότηση/Αύξηση μετοχικού κεφαλαίου</c:v>
                </c:pt>
                <c:pt idx="1">
                  <c:v>Τραπεζικός δανεισμός</c:v>
                </c:pt>
                <c:pt idx="2">
                  <c:v>Δανεισμός από μη τραπεζικά ιδρύματα και χρηματοπιστωτικούς φορείς</c:v>
                </c:pt>
                <c:pt idx="3">
                  <c:v>Έκδοση / εξαγορά χρεωστικών τίτλων</c:v>
                </c:pt>
                <c:pt idx="4">
                  <c:v>Έκδοση / εξαγορά ιδίων κεφαλαίων</c:v>
                </c:pt>
              </c:strCache>
            </c:strRef>
          </c:cat>
          <c:val>
            <c:numRef>
              <c:f>('EXTRA ΕΠΙΧΕΙΡΗΣΕΩΝ '!$D$415;'EXTRA ΕΠΙΧΕΙΡΗΣΕΩΝ '!$F$415;'EXTRA ΕΠΙΧΕΙΡΗΣΕΩΝ '!$H$415;'EXTRA ΕΠΙΧΕΙΡΗΣΕΩΝ '!$J$415;'EXTRA ΕΠΙΧΕΙΡΗΣΕΩΝ '!$L$415)</c:f>
              <c:numCache>
                <c:formatCode>0%</c:formatCode>
                <c:ptCount val="5"/>
                <c:pt idx="0">
                  <c:v>1.0869565217391308E-2</c:v>
                </c:pt>
                <c:pt idx="1">
                  <c:v>8.1521739130434798E-3</c:v>
                </c:pt>
                <c:pt idx="2">
                  <c:v>5.434782608695652E-3</c:v>
                </c:pt>
                <c:pt idx="3">
                  <c:v>4.076086956521739E-3</c:v>
                </c:pt>
                <c:pt idx="4">
                  <c:v>1.358695652173913E-3</c:v>
                </c:pt>
              </c:numCache>
            </c:numRef>
          </c:val>
        </c:ser>
        <c:ser>
          <c:idx val="1"/>
          <c:order val="1"/>
          <c:tx>
            <c:strRef>
              <c:f>'EXTRA ΕΠΙΧΕΙΡΗΣΕΩΝ '!$B$416</c:f>
              <c:strCache>
                <c:ptCount val="1"/>
                <c:pt idx="0">
                  <c:v>Μειώθηκε κάπως</c:v>
                </c:pt>
              </c:strCache>
            </c:strRef>
          </c:tx>
          <c:spPr>
            <a:solidFill>
              <a:schemeClr val="accent3">
                <a:lumMod val="60000"/>
                <a:lumOff val="40000"/>
              </a:schemeClr>
            </a:solidFill>
          </c:spPr>
          <c:dLbls>
            <c:dLbl>
              <c:idx val="0"/>
              <c:layout>
                <c:manualLayout>
                  <c:x val="3.1325496748486968E-2"/>
                  <c:y val="7.2438149838051191E-2"/>
                </c:manualLayout>
              </c:layout>
              <c:tx>
                <c:rich>
                  <a:bodyPr/>
                  <a:lstStyle/>
                  <a:p>
                    <a:r>
                      <a:rPr lang="en-US"/>
                      <a:t>2</a:t>
                    </a:r>
                    <a:r>
                      <a:rPr lang="en-US" smtClean="0"/>
                      <a:t>%</a:t>
                    </a:r>
                    <a:r>
                      <a:rPr lang="el-GR" smtClean="0"/>
                      <a:t> </a:t>
                    </a:r>
                    <a:r>
                      <a:rPr lang="el-GR" sz="1000" smtClean="0"/>
                      <a:t>(*1%)</a:t>
                    </a:r>
                    <a:endParaRPr lang="en-US" sz="1000"/>
                  </a:p>
                </c:rich>
              </c:tx>
              <c:showVal val="1"/>
            </c:dLbl>
            <c:dLbl>
              <c:idx val="1"/>
              <c:layout>
                <c:manualLayout>
                  <c:x val="3.2891901081584872E-2"/>
                  <c:y val="6.613874900277672E-2"/>
                </c:manualLayout>
              </c:layout>
              <c:tx>
                <c:rich>
                  <a:bodyPr/>
                  <a:lstStyle/>
                  <a:p>
                    <a:r>
                      <a:rPr lang="en-US"/>
                      <a:t>1</a:t>
                    </a:r>
                    <a:r>
                      <a:rPr lang="en-US" smtClean="0"/>
                      <a:t>%</a:t>
                    </a:r>
                    <a:r>
                      <a:rPr lang="el-GR" smtClean="0"/>
                      <a:t> </a:t>
                    </a:r>
                    <a:r>
                      <a:rPr lang="el-GR" sz="1000" smtClean="0"/>
                      <a:t>(*5%)</a:t>
                    </a:r>
                    <a:endParaRPr lang="en-US" sz="1000"/>
                  </a:p>
                </c:rich>
              </c:tx>
              <c:showVal val="1"/>
            </c:dLbl>
            <c:dLbl>
              <c:idx val="2"/>
              <c:layout>
                <c:manualLayout>
                  <c:x val="3.6024339760141945E-2"/>
                  <c:y val="7.8736558719804631E-2"/>
                </c:manualLayout>
              </c:layout>
              <c:tx>
                <c:rich>
                  <a:bodyPr/>
                  <a:lstStyle/>
                  <a:p>
                    <a:r>
                      <a:rPr lang="en-US"/>
                      <a:t>1</a:t>
                    </a:r>
                    <a:r>
                      <a:rPr lang="en-US" smtClean="0"/>
                      <a:t>%</a:t>
                    </a:r>
                    <a:r>
                      <a:rPr lang="el-GR" smtClean="0"/>
                      <a:t> </a:t>
                    </a:r>
                    <a:r>
                      <a:rPr lang="el-GR" sz="1000" smtClean="0"/>
                      <a:t>(*3%)</a:t>
                    </a:r>
                    <a:endParaRPr lang="en-US" sz="1000"/>
                  </a:p>
                </c:rich>
              </c:tx>
              <c:showVal val="1"/>
            </c:dLbl>
            <c:dLbl>
              <c:idx val="3"/>
              <c:layout>
                <c:manualLayout>
                  <c:x val="3.7590620764026944E-2"/>
                  <c:y val="7.2437653861290696E-2"/>
                </c:manualLayout>
              </c:layout>
              <c:tx>
                <c:rich>
                  <a:bodyPr/>
                  <a:lstStyle/>
                  <a:p>
                    <a:r>
                      <a:rPr lang="en-US"/>
                      <a:t>0</a:t>
                    </a:r>
                    <a:r>
                      <a:rPr lang="en-US" smtClean="0"/>
                      <a:t>%</a:t>
                    </a:r>
                    <a:r>
                      <a:rPr lang="el-GR" smtClean="0"/>
                      <a:t> </a:t>
                    </a:r>
                    <a:r>
                      <a:rPr lang="el-GR" sz="1000" smtClean="0"/>
                      <a:t>(*1%)</a:t>
                    </a:r>
                    <a:endParaRPr lang="en-US" sz="1000"/>
                  </a:p>
                </c:rich>
              </c:tx>
              <c:showVal val="1"/>
            </c:dLbl>
            <c:dLbl>
              <c:idx val="4"/>
              <c:layout>
                <c:manualLayout>
                  <c:x val="3.9157025097124841E-2"/>
                  <c:y val="6.613874900277672E-2"/>
                </c:manualLayout>
              </c:layout>
              <c:tx>
                <c:rich>
                  <a:bodyPr/>
                  <a:lstStyle/>
                  <a:p>
                    <a:r>
                      <a:rPr lang="en-US"/>
                      <a:t>0</a:t>
                    </a:r>
                    <a:r>
                      <a:rPr lang="en-US" smtClean="0"/>
                      <a:t>%</a:t>
                    </a:r>
                    <a:r>
                      <a:rPr lang="el-GR" smtClean="0"/>
                      <a:t> </a:t>
                    </a:r>
                    <a:r>
                      <a:rPr lang="el-GR" sz="1000" smtClean="0"/>
                      <a:t>(*1%)</a:t>
                    </a:r>
                    <a:endParaRPr lang="en-US" sz="1000"/>
                  </a:p>
                </c:rich>
              </c:tx>
              <c:showVal val="1"/>
            </c:dLbl>
            <c:txPr>
              <a:bodyPr/>
              <a:lstStyle/>
              <a:p>
                <a:pPr>
                  <a:defRPr sz="1200" b="1">
                    <a:solidFill>
                      <a:schemeClr val="accent3">
                        <a:lumMod val="60000"/>
                        <a:lumOff val="40000"/>
                      </a:schemeClr>
                    </a:solidFill>
                  </a:defRPr>
                </a:pPr>
                <a:endParaRPr lang="el-GR"/>
              </a:p>
            </c:txPr>
            <c:showVal val="1"/>
          </c:dLbls>
          <c:cat>
            <c:strRef>
              <c:f>('EXTRA ΕΠΙΧΕΙΡΗΣΕΩΝ '!$D$414;'EXTRA ΕΠΙΧΕΙΡΗΣΕΩΝ '!$F$414;'EXTRA ΕΠΙΧΕΙΡΗΣΕΩΝ '!$H$414;'EXTRA ΕΠΙΧΕΙΡΗΣΕΩΝ '!$J$414;'EXTRA ΕΠΙΧΕΙΡΗΣΕΩΝ '!$L$414)</c:f>
              <c:strCache>
                <c:ptCount val="5"/>
                <c:pt idx="0">
                  <c:v>Εσωτερική χρηματοδότηση/Αύξηση μετοχικού κεφαλαίου</c:v>
                </c:pt>
                <c:pt idx="1">
                  <c:v>Τραπεζικός δανεισμός</c:v>
                </c:pt>
                <c:pt idx="2">
                  <c:v>Δανεισμός από μη τραπεζικά ιδρύματα και χρηματοπιστωτικούς φορείς</c:v>
                </c:pt>
                <c:pt idx="3">
                  <c:v>Έκδοση / εξαγορά χρεωστικών τίτλων</c:v>
                </c:pt>
                <c:pt idx="4">
                  <c:v>Έκδοση / εξαγορά ιδίων κεφαλαίων</c:v>
                </c:pt>
              </c:strCache>
            </c:strRef>
          </c:cat>
          <c:val>
            <c:numRef>
              <c:f>('EXTRA ΕΠΙΧΕΙΡΗΣΕΩΝ '!$D$416;'EXTRA ΕΠΙΧΕΙΡΗΣΕΩΝ '!$F$416;'EXTRA ΕΠΙΧΕΙΡΗΣΕΩΝ '!$H$416;'EXTRA ΕΠΙΧΕΙΡΗΣΕΩΝ '!$J$416;'EXTRA ΕΠΙΧΕΙΡΗΣΕΩΝ '!$L$416)</c:f>
              <c:numCache>
                <c:formatCode>0%</c:formatCode>
                <c:ptCount val="5"/>
                <c:pt idx="0">
                  <c:v>1.6304347826086956E-2</c:v>
                </c:pt>
                <c:pt idx="1">
                  <c:v>1.2228260869565221E-2</c:v>
                </c:pt>
                <c:pt idx="2">
                  <c:v>8.1521739130434798E-3</c:v>
                </c:pt>
                <c:pt idx="3">
                  <c:v>4.076086956521739E-3</c:v>
                </c:pt>
                <c:pt idx="4">
                  <c:v>2.7173913043478269E-3</c:v>
                </c:pt>
              </c:numCache>
            </c:numRef>
          </c:val>
        </c:ser>
        <c:ser>
          <c:idx val="2"/>
          <c:order val="2"/>
          <c:tx>
            <c:strRef>
              <c:f>'EXTRA ΕΠΙΧΕΙΡΗΣΕΩΝ '!$B$417</c:f>
              <c:strCache>
                <c:ptCount val="1"/>
                <c:pt idx="0">
                  <c:v>Παρέμεινε κατά βάση αμετάβλητο / Δξ.δα</c:v>
                </c:pt>
              </c:strCache>
            </c:strRef>
          </c:tx>
          <c:spPr>
            <a:solidFill>
              <a:schemeClr val="accent2">
                <a:lumMod val="40000"/>
                <a:lumOff val="60000"/>
              </a:schemeClr>
            </a:solidFill>
          </c:spPr>
          <c:dLbls>
            <c:dLbl>
              <c:idx val="0"/>
              <c:layout/>
              <c:tx>
                <c:rich>
                  <a:bodyPr/>
                  <a:lstStyle/>
                  <a:p>
                    <a:r>
                      <a:rPr lang="en-US"/>
                      <a:t>92</a:t>
                    </a:r>
                    <a:r>
                      <a:rPr lang="en-US" smtClean="0"/>
                      <a:t>%</a:t>
                    </a:r>
                    <a:r>
                      <a:rPr lang="el-GR" smtClean="0"/>
                      <a:t> </a:t>
                    </a:r>
                    <a:r>
                      <a:rPr lang="el-GR" sz="1000" smtClean="0"/>
                      <a:t>(*72%)</a:t>
                    </a:r>
                    <a:endParaRPr lang="en-US" sz="1000"/>
                  </a:p>
                </c:rich>
              </c:tx>
              <c:showVal val="1"/>
            </c:dLbl>
            <c:dLbl>
              <c:idx val="1"/>
              <c:layout/>
              <c:tx>
                <c:rich>
                  <a:bodyPr/>
                  <a:lstStyle/>
                  <a:p>
                    <a:r>
                      <a:rPr lang="en-US"/>
                      <a:t>95</a:t>
                    </a:r>
                    <a:r>
                      <a:rPr lang="en-US" smtClean="0"/>
                      <a:t>%</a:t>
                    </a:r>
                    <a:r>
                      <a:rPr lang="el-GR" smtClean="0"/>
                      <a:t> </a:t>
                    </a:r>
                    <a:r>
                      <a:rPr lang="el-GR" sz="1000" smtClean="0"/>
                      <a:t>(*71%)</a:t>
                    </a:r>
                    <a:endParaRPr lang="en-US" sz="1000"/>
                  </a:p>
                </c:rich>
              </c:tx>
              <c:showVal val="1"/>
            </c:dLbl>
            <c:dLbl>
              <c:idx val="2"/>
              <c:layout/>
              <c:tx>
                <c:rich>
                  <a:bodyPr/>
                  <a:lstStyle/>
                  <a:p>
                    <a:r>
                      <a:rPr lang="en-US"/>
                      <a:t>97</a:t>
                    </a:r>
                    <a:r>
                      <a:rPr lang="en-US" smtClean="0"/>
                      <a:t>%</a:t>
                    </a:r>
                    <a:r>
                      <a:rPr lang="el-GR" smtClean="0"/>
                      <a:t> </a:t>
                    </a:r>
                    <a:r>
                      <a:rPr lang="el-GR" sz="1000" smtClean="0"/>
                      <a:t>(*78%)</a:t>
                    </a:r>
                    <a:endParaRPr lang="en-US" sz="1000"/>
                  </a:p>
                </c:rich>
              </c:tx>
              <c:showVal val="1"/>
            </c:dLbl>
            <c:dLbl>
              <c:idx val="3"/>
              <c:layout/>
              <c:tx>
                <c:rich>
                  <a:bodyPr/>
                  <a:lstStyle/>
                  <a:p>
                    <a:r>
                      <a:rPr lang="en-US"/>
                      <a:t>99</a:t>
                    </a:r>
                    <a:r>
                      <a:rPr lang="en-US" smtClean="0"/>
                      <a:t>%</a:t>
                    </a:r>
                    <a:r>
                      <a:rPr lang="el-GR" smtClean="0"/>
                      <a:t> </a:t>
                    </a:r>
                    <a:r>
                      <a:rPr lang="el-GR" sz="1000" smtClean="0"/>
                      <a:t>(*90%)</a:t>
                    </a:r>
                    <a:endParaRPr lang="en-US" sz="1000"/>
                  </a:p>
                </c:rich>
              </c:tx>
              <c:showVal val="1"/>
            </c:dLbl>
            <c:dLbl>
              <c:idx val="4"/>
              <c:layout/>
              <c:tx>
                <c:rich>
                  <a:bodyPr/>
                  <a:lstStyle/>
                  <a:p>
                    <a:r>
                      <a:rPr lang="en-US"/>
                      <a:t>97</a:t>
                    </a:r>
                    <a:r>
                      <a:rPr lang="en-US" smtClean="0"/>
                      <a:t>%</a:t>
                    </a:r>
                    <a:r>
                      <a:rPr lang="el-GR" smtClean="0"/>
                      <a:t> </a:t>
                    </a:r>
                    <a:r>
                      <a:rPr lang="el-GR" sz="1000" smtClean="0"/>
                      <a:t>(*89%)</a:t>
                    </a:r>
                    <a:endParaRPr lang="en-US" sz="1000"/>
                  </a:p>
                </c:rich>
              </c:tx>
              <c:showVal val="1"/>
            </c:dLbl>
            <c:txPr>
              <a:bodyPr/>
              <a:lstStyle/>
              <a:p>
                <a:pPr>
                  <a:defRPr sz="1200" b="1"/>
                </a:pPr>
                <a:endParaRPr lang="el-GR"/>
              </a:p>
            </c:txPr>
            <c:showVal val="1"/>
          </c:dLbls>
          <c:cat>
            <c:strRef>
              <c:f>('EXTRA ΕΠΙΧΕΙΡΗΣΕΩΝ '!$D$414;'EXTRA ΕΠΙΧΕΙΡΗΣΕΩΝ '!$F$414;'EXTRA ΕΠΙΧΕΙΡΗΣΕΩΝ '!$H$414;'EXTRA ΕΠΙΧΕΙΡΗΣΕΩΝ '!$J$414;'EXTRA ΕΠΙΧΕΙΡΗΣΕΩΝ '!$L$414)</c:f>
              <c:strCache>
                <c:ptCount val="5"/>
                <c:pt idx="0">
                  <c:v>Εσωτερική χρηματοδότηση/Αύξηση μετοχικού κεφαλαίου</c:v>
                </c:pt>
                <c:pt idx="1">
                  <c:v>Τραπεζικός δανεισμός</c:v>
                </c:pt>
                <c:pt idx="2">
                  <c:v>Δανεισμός από μη τραπεζικά ιδρύματα και χρηματοπιστωτικούς φορείς</c:v>
                </c:pt>
                <c:pt idx="3">
                  <c:v>Έκδοση / εξαγορά χρεωστικών τίτλων</c:v>
                </c:pt>
                <c:pt idx="4">
                  <c:v>Έκδοση / εξαγορά ιδίων κεφαλαίων</c:v>
                </c:pt>
              </c:strCache>
            </c:strRef>
          </c:cat>
          <c:val>
            <c:numRef>
              <c:f>('EXTRA ΕΠΙΧΕΙΡΗΣΕΩΝ '!$D$417;'EXTRA ΕΠΙΧΕΙΡΗΣΕΩΝ '!$F$417;'EXTRA ΕΠΙΧΕΙΡΗΣΕΩΝ '!$H$417;'EXTRA ΕΠΙΧΕΙΡΗΣΕΩΝ '!$J$417;'EXTRA ΕΠΙΧΕΙΡΗΣΕΩΝ '!$L$417)</c:f>
              <c:numCache>
                <c:formatCode>0%</c:formatCode>
                <c:ptCount val="5"/>
                <c:pt idx="0">
                  <c:v>0.9211956521739133</c:v>
                </c:pt>
                <c:pt idx="1">
                  <c:v>0.94836956521739124</c:v>
                </c:pt>
                <c:pt idx="2">
                  <c:v>0.96603260869565222</c:v>
                </c:pt>
                <c:pt idx="3">
                  <c:v>0.98913043478260843</c:v>
                </c:pt>
                <c:pt idx="4">
                  <c:v>0.97146739130434767</c:v>
                </c:pt>
              </c:numCache>
            </c:numRef>
          </c:val>
        </c:ser>
        <c:ser>
          <c:idx val="3"/>
          <c:order val="3"/>
          <c:tx>
            <c:strRef>
              <c:f>'EXTRA ΕΠΙΧΕΙΡΗΣΕΩΝ '!$B$418</c:f>
              <c:strCache>
                <c:ptCount val="1"/>
                <c:pt idx="0">
                  <c:v>Αυξήθηκε κάπως</c:v>
                </c:pt>
              </c:strCache>
            </c:strRef>
          </c:tx>
          <c:spPr>
            <a:solidFill>
              <a:srgbClr val="00B0F0"/>
            </a:solidFill>
          </c:spPr>
          <c:dLbls>
            <c:dLbl>
              <c:idx val="0"/>
              <c:layout>
                <c:manualLayout>
                  <c:x val="-1.2530248031080061E-2"/>
                  <c:y val="7.2437405872910435E-2"/>
                </c:manualLayout>
              </c:layout>
              <c:tx>
                <c:rich>
                  <a:bodyPr/>
                  <a:lstStyle/>
                  <a:p>
                    <a:r>
                      <a:rPr lang="en-US"/>
                      <a:t>4</a:t>
                    </a:r>
                    <a:r>
                      <a:rPr lang="en-US" smtClean="0"/>
                      <a:t>%</a:t>
                    </a:r>
                    <a:r>
                      <a:rPr lang="el-GR" smtClean="0"/>
                      <a:t> </a:t>
                    </a:r>
                    <a:r>
                      <a:rPr lang="el-GR" sz="1000" smtClean="0"/>
                      <a:t>(*8%)</a:t>
                    </a:r>
                    <a:endParaRPr lang="en-US" sz="1000"/>
                  </a:p>
                </c:rich>
              </c:tx>
              <c:showVal val="1"/>
            </c:dLbl>
            <c:dLbl>
              <c:idx val="1"/>
              <c:layout>
                <c:manualLayout>
                  <c:x val="-2.3494215058274912E-2"/>
                  <c:y val="6.6138501014396472E-2"/>
                </c:manualLayout>
              </c:layout>
              <c:tx>
                <c:rich>
                  <a:bodyPr/>
                  <a:lstStyle/>
                  <a:p>
                    <a:r>
                      <a:rPr lang="en-US"/>
                      <a:t>3</a:t>
                    </a:r>
                    <a:r>
                      <a:rPr lang="en-US" smtClean="0"/>
                      <a:t>%</a:t>
                    </a:r>
                    <a:r>
                      <a:rPr lang="el-GR" smtClean="0"/>
                      <a:t> </a:t>
                    </a:r>
                    <a:r>
                      <a:rPr lang="el-GR" sz="1000" smtClean="0"/>
                      <a:t>(*7%)</a:t>
                    </a:r>
                    <a:endParaRPr lang="en-US" sz="1000"/>
                  </a:p>
                </c:rich>
              </c:tx>
              <c:showVal val="1"/>
            </c:dLbl>
            <c:dLbl>
              <c:idx val="2"/>
              <c:layout>
                <c:manualLayout>
                  <c:x val="-2.9759339073814884E-2"/>
                  <c:y val="5.9839596155882524E-2"/>
                </c:manualLayout>
              </c:layout>
              <c:tx>
                <c:rich>
                  <a:bodyPr/>
                  <a:lstStyle/>
                  <a:p>
                    <a:r>
                      <a:rPr lang="en-US"/>
                      <a:t>2</a:t>
                    </a:r>
                    <a:r>
                      <a:rPr lang="en-US" smtClean="0"/>
                      <a:t>%</a:t>
                    </a:r>
                    <a:r>
                      <a:rPr lang="el-GR" smtClean="0"/>
                      <a:t> </a:t>
                    </a:r>
                    <a:r>
                      <a:rPr lang="el-GR" sz="1000" smtClean="0"/>
                      <a:t>(*0%)</a:t>
                    </a:r>
                    <a:endParaRPr lang="en-US" sz="1000"/>
                  </a:p>
                </c:rich>
              </c:tx>
              <c:showVal val="1"/>
            </c:dLbl>
            <c:dLbl>
              <c:idx val="3"/>
              <c:layout>
                <c:manualLayout>
                  <c:x val="-2.8193058069929888E-2"/>
                  <c:y val="5.6690391715005804E-2"/>
                </c:manualLayout>
              </c:layout>
              <c:tx>
                <c:rich>
                  <a:bodyPr/>
                  <a:lstStyle/>
                  <a:p>
                    <a:r>
                      <a:rPr lang="en-US"/>
                      <a:t>0</a:t>
                    </a:r>
                    <a:r>
                      <a:rPr lang="en-US" smtClean="0"/>
                      <a:t>%</a:t>
                    </a:r>
                    <a:r>
                      <a:rPr lang="el-GR" smtClean="0"/>
                      <a:t> </a:t>
                    </a:r>
                    <a:r>
                      <a:rPr lang="el-GR" sz="1000" smtClean="0"/>
                      <a:t>(*0%)</a:t>
                    </a:r>
                    <a:endParaRPr lang="en-US" sz="1000"/>
                  </a:p>
                </c:rich>
              </c:tx>
              <c:showVal val="1"/>
            </c:dLbl>
            <c:dLbl>
              <c:idx val="4"/>
              <c:layout>
                <c:manualLayout>
                  <c:x val="-2.0361653050504917E-2"/>
                  <c:y val="6.6138501014396472E-2"/>
                </c:manualLayout>
              </c:layout>
              <c:tx>
                <c:rich>
                  <a:bodyPr/>
                  <a:lstStyle/>
                  <a:p>
                    <a:r>
                      <a:rPr lang="en-US"/>
                      <a:t>2</a:t>
                    </a:r>
                    <a:r>
                      <a:rPr lang="en-US" smtClean="0"/>
                      <a:t>%</a:t>
                    </a:r>
                    <a:r>
                      <a:rPr lang="el-GR" smtClean="0"/>
                      <a:t> </a:t>
                    </a:r>
                    <a:r>
                      <a:rPr lang="el-GR" sz="1000" smtClean="0"/>
                      <a:t>(*1%)</a:t>
                    </a:r>
                    <a:endParaRPr lang="en-US" sz="1000"/>
                  </a:p>
                </c:rich>
              </c:tx>
              <c:showVal val="1"/>
            </c:dLbl>
            <c:txPr>
              <a:bodyPr/>
              <a:lstStyle/>
              <a:p>
                <a:pPr>
                  <a:defRPr sz="1200" b="1">
                    <a:solidFill>
                      <a:srgbClr val="00B0F0"/>
                    </a:solidFill>
                  </a:defRPr>
                </a:pPr>
                <a:endParaRPr lang="el-GR"/>
              </a:p>
            </c:txPr>
            <c:showVal val="1"/>
          </c:dLbls>
          <c:cat>
            <c:strRef>
              <c:f>('EXTRA ΕΠΙΧΕΙΡΗΣΕΩΝ '!$D$414;'EXTRA ΕΠΙΧΕΙΡΗΣΕΩΝ '!$F$414;'EXTRA ΕΠΙΧΕΙΡΗΣΕΩΝ '!$H$414;'EXTRA ΕΠΙΧΕΙΡΗΣΕΩΝ '!$J$414;'EXTRA ΕΠΙΧΕΙΡΗΣΕΩΝ '!$L$414)</c:f>
              <c:strCache>
                <c:ptCount val="5"/>
                <c:pt idx="0">
                  <c:v>Εσωτερική χρηματοδότηση/Αύξηση μετοχικού κεφαλαίου</c:v>
                </c:pt>
                <c:pt idx="1">
                  <c:v>Τραπεζικός δανεισμός</c:v>
                </c:pt>
                <c:pt idx="2">
                  <c:v>Δανεισμός από μη τραπεζικά ιδρύματα και χρηματοπιστωτικούς φορείς</c:v>
                </c:pt>
                <c:pt idx="3">
                  <c:v>Έκδοση / εξαγορά χρεωστικών τίτλων</c:v>
                </c:pt>
                <c:pt idx="4">
                  <c:v>Έκδοση / εξαγορά ιδίων κεφαλαίων</c:v>
                </c:pt>
              </c:strCache>
            </c:strRef>
          </c:cat>
          <c:val>
            <c:numRef>
              <c:f>('EXTRA ΕΠΙΧΕΙΡΗΣΕΩΝ '!$D$418;'EXTRA ΕΠΙΧΕΙΡΗΣΕΩΝ '!$F$418;'EXTRA ΕΠΙΧΕΙΡΗΣΕΩΝ '!$H$418;'EXTRA ΕΠΙΧΕΙΡΗΣΕΩΝ '!$J$418;'EXTRA ΕΠΙΧΕΙΡΗΣΕΩΝ '!$L$418)</c:f>
              <c:numCache>
                <c:formatCode>0%</c:formatCode>
                <c:ptCount val="5"/>
                <c:pt idx="0">
                  <c:v>3.9402173913043487E-2</c:v>
                </c:pt>
                <c:pt idx="1">
                  <c:v>2.8532608695652172E-2</c:v>
                </c:pt>
                <c:pt idx="2">
                  <c:v>1.9021739130434787E-2</c:v>
                </c:pt>
                <c:pt idx="3">
                  <c:v>1.358695652173913E-3</c:v>
                </c:pt>
                <c:pt idx="4">
                  <c:v>1.9021739130434787E-2</c:v>
                </c:pt>
              </c:numCache>
            </c:numRef>
          </c:val>
        </c:ser>
        <c:ser>
          <c:idx val="4"/>
          <c:order val="4"/>
          <c:tx>
            <c:strRef>
              <c:f>'EXTRA ΕΠΙΧΕΙΡΗΣΕΩΝ '!$B$419</c:f>
              <c:strCache>
                <c:ptCount val="1"/>
                <c:pt idx="0">
                  <c:v>Αυηξήθηκε σημαντικά</c:v>
                </c:pt>
              </c:strCache>
            </c:strRef>
          </c:tx>
          <c:spPr>
            <a:solidFill>
              <a:srgbClr val="002060"/>
            </a:solidFill>
          </c:spPr>
          <c:dLbls>
            <c:dLbl>
              <c:idx val="0"/>
              <c:layout>
                <c:manualLayout>
                  <c:x val="0"/>
                  <c:y val="-5.3540443308988307E-2"/>
                </c:manualLayout>
              </c:layout>
              <c:tx>
                <c:rich>
                  <a:bodyPr/>
                  <a:lstStyle/>
                  <a:p>
                    <a:r>
                      <a:rPr lang="en-US"/>
                      <a:t>1</a:t>
                    </a:r>
                    <a:r>
                      <a:rPr lang="en-US" smtClean="0"/>
                      <a:t>%</a:t>
                    </a:r>
                    <a:r>
                      <a:rPr lang="el-GR" baseline="0" smtClean="0"/>
                      <a:t> </a:t>
                    </a:r>
                    <a:r>
                      <a:rPr lang="el-GR" sz="1000" smtClean="0"/>
                      <a:t>(*7%)</a:t>
                    </a:r>
                    <a:endParaRPr lang="en-US" sz="1000"/>
                  </a:p>
                </c:rich>
              </c:tx>
              <c:showVal val="1"/>
            </c:dLbl>
            <c:dLbl>
              <c:idx val="1"/>
              <c:layout>
                <c:manualLayout>
                  <c:x val="0"/>
                  <c:y val="-5.6689151773104497E-2"/>
                </c:manualLayout>
              </c:layout>
              <c:tx>
                <c:rich>
                  <a:bodyPr/>
                  <a:lstStyle/>
                  <a:p>
                    <a:r>
                      <a:rPr lang="en-US"/>
                      <a:t>0</a:t>
                    </a:r>
                    <a:r>
                      <a:rPr lang="en-US" smtClean="0"/>
                      <a:t>%</a:t>
                    </a:r>
                    <a:r>
                      <a:rPr lang="el-GR" smtClean="0"/>
                      <a:t> </a:t>
                    </a:r>
                    <a:r>
                      <a:rPr lang="el-GR" sz="1000" smtClean="0"/>
                      <a:t>(*4%)</a:t>
                    </a:r>
                    <a:endParaRPr lang="en-US" sz="1000"/>
                  </a:p>
                </c:rich>
              </c:tx>
              <c:showVal val="1"/>
            </c:dLbl>
            <c:dLbl>
              <c:idx val="2"/>
              <c:layout>
                <c:manualLayout>
                  <c:x val="0"/>
                  <c:y val="-4.7241538450474366E-2"/>
                </c:manualLayout>
              </c:layout>
              <c:tx>
                <c:rich>
                  <a:bodyPr/>
                  <a:lstStyle/>
                  <a:p>
                    <a:r>
                      <a:rPr lang="en-US"/>
                      <a:t>0</a:t>
                    </a:r>
                    <a:r>
                      <a:rPr lang="en-US" smtClean="0"/>
                      <a:t>%</a:t>
                    </a:r>
                    <a:r>
                      <a:rPr lang="el-GR" smtClean="0"/>
                      <a:t> </a:t>
                    </a:r>
                    <a:r>
                      <a:rPr lang="el-GR" sz="1000" smtClean="0"/>
                      <a:t>(*0%)</a:t>
                    </a:r>
                    <a:endParaRPr lang="en-US" sz="1000"/>
                  </a:p>
                </c:rich>
              </c:tx>
              <c:showVal val="1"/>
            </c:dLbl>
            <c:dLbl>
              <c:idx val="3"/>
              <c:layout>
                <c:manualLayout>
                  <c:x val="0"/>
                  <c:y val="-5.354019532060806E-2"/>
                </c:manualLayout>
              </c:layout>
              <c:tx>
                <c:rich>
                  <a:bodyPr/>
                  <a:lstStyle/>
                  <a:p>
                    <a:r>
                      <a:rPr lang="en-US"/>
                      <a:t>0</a:t>
                    </a:r>
                    <a:r>
                      <a:rPr lang="en-US" smtClean="0"/>
                      <a:t>%</a:t>
                    </a:r>
                    <a:r>
                      <a:rPr lang="el-GR" smtClean="0"/>
                      <a:t> </a:t>
                    </a:r>
                    <a:r>
                      <a:rPr lang="el-GR" sz="1000" smtClean="0"/>
                      <a:t>(*0%)</a:t>
                    </a:r>
                    <a:endParaRPr lang="en-US" sz="1000"/>
                  </a:p>
                </c:rich>
              </c:tx>
              <c:showVal val="1"/>
            </c:dLbl>
            <c:dLbl>
              <c:idx val="4"/>
              <c:layout>
                <c:manualLayout>
                  <c:x val="-1.566281003884994E-3"/>
                  <c:y val="-6.6138501014396472E-2"/>
                </c:manualLayout>
              </c:layout>
              <c:tx>
                <c:rich>
                  <a:bodyPr/>
                  <a:lstStyle/>
                  <a:p>
                    <a:r>
                      <a:rPr lang="en-US"/>
                      <a:t>1</a:t>
                    </a:r>
                    <a:r>
                      <a:rPr lang="en-US" smtClean="0"/>
                      <a:t>%</a:t>
                    </a:r>
                    <a:r>
                      <a:rPr lang="el-GR" smtClean="0"/>
                      <a:t> </a:t>
                    </a:r>
                    <a:r>
                      <a:rPr lang="el-GR" sz="1000" smtClean="0"/>
                      <a:t>(*0%)</a:t>
                    </a:r>
                    <a:endParaRPr lang="en-US" sz="1000"/>
                  </a:p>
                </c:rich>
              </c:tx>
              <c:showVal val="1"/>
            </c:dLbl>
            <c:txPr>
              <a:bodyPr/>
              <a:lstStyle/>
              <a:p>
                <a:pPr>
                  <a:defRPr sz="1200" b="1"/>
                </a:pPr>
                <a:endParaRPr lang="el-GR"/>
              </a:p>
            </c:txPr>
            <c:showVal val="1"/>
          </c:dLbls>
          <c:cat>
            <c:strRef>
              <c:f>('EXTRA ΕΠΙΧΕΙΡΗΣΕΩΝ '!$D$414;'EXTRA ΕΠΙΧΕΙΡΗΣΕΩΝ '!$F$414;'EXTRA ΕΠΙΧΕΙΡΗΣΕΩΝ '!$H$414;'EXTRA ΕΠΙΧΕΙΡΗΣΕΩΝ '!$J$414;'EXTRA ΕΠΙΧΕΙΡΗΣΕΩΝ '!$L$414)</c:f>
              <c:strCache>
                <c:ptCount val="5"/>
                <c:pt idx="0">
                  <c:v>Εσωτερική χρηματοδότηση/Αύξηση μετοχικού κεφαλαίου</c:v>
                </c:pt>
                <c:pt idx="1">
                  <c:v>Τραπεζικός δανεισμός</c:v>
                </c:pt>
                <c:pt idx="2">
                  <c:v>Δανεισμός από μη τραπεζικά ιδρύματα και χρηματοπιστωτικούς φορείς</c:v>
                </c:pt>
                <c:pt idx="3">
                  <c:v>Έκδοση / εξαγορά χρεωστικών τίτλων</c:v>
                </c:pt>
                <c:pt idx="4">
                  <c:v>Έκδοση / εξαγορά ιδίων κεφαλαίων</c:v>
                </c:pt>
              </c:strCache>
            </c:strRef>
          </c:cat>
          <c:val>
            <c:numRef>
              <c:f>('EXTRA ΕΠΙΧΕΙΡΗΣΕΩΝ '!$D$419;'EXTRA ΕΠΙΧΕΙΡΗΣΕΩΝ '!$F$419;'EXTRA ΕΠΙΧΕΙΡΗΣΕΩΝ '!$H$419;'EXTRA ΕΠΙΧΕΙΡΗΣΕΩΝ '!$J$419;'EXTRA ΕΠΙΧΕΙΡΗΣΕΩΝ '!$L$419)</c:f>
              <c:numCache>
                <c:formatCode>0%</c:formatCode>
                <c:ptCount val="5"/>
                <c:pt idx="0">
                  <c:v>1.2228260869565221E-2</c:v>
                </c:pt>
                <c:pt idx="1">
                  <c:v>2.7173913043478269E-3</c:v>
                </c:pt>
                <c:pt idx="2">
                  <c:v>1.358695652173913E-3</c:v>
                </c:pt>
                <c:pt idx="3">
                  <c:v>1.358695652173913E-3</c:v>
                </c:pt>
                <c:pt idx="4">
                  <c:v>5.434782608695652E-3</c:v>
                </c:pt>
              </c:numCache>
            </c:numRef>
          </c:val>
        </c:ser>
        <c:dLbls>
          <c:showVal val="1"/>
        </c:dLbls>
        <c:gapWidth val="95"/>
        <c:overlap val="100"/>
        <c:axId val="243299072"/>
        <c:axId val="243300608"/>
      </c:barChart>
      <c:catAx>
        <c:axId val="243299072"/>
        <c:scaling>
          <c:orientation val="maxMin"/>
        </c:scaling>
        <c:axPos val="l"/>
        <c:numFmt formatCode="General" sourceLinked="1"/>
        <c:tickLblPos val="nextTo"/>
        <c:txPr>
          <a:bodyPr/>
          <a:lstStyle/>
          <a:p>
            <a:pPr>
              <a:defRPr sz="1000" b="1" i="1"/>
            </a:pPr>
            <a:endParaRPr lang="el-GR"/>
          </a:p>
        </c:txPr>
        <c:crossAx val="243300608"/>
        <c:crosses val="autoZero"/>
        <c:auto val="1"/>
        <c:lblAlgn val="ctr"/>
        <c:lblOffset val="100"/>
      </c:catAx>
      <c:valAx>
        <c:axId val="243300608"/>
        <c:scaling>
          <c:orientation val="minMax"/>
        </c:scaling>
        <c:delete val="1"/>
        <c:axPos val="t"/>
        <c:numFmt formatCode="0%" sourceLinked="1"/>
        <c:tickLblPos val="none"/>
        <c:crossAx val="243299072"/>
        <c:crosses val="autoZero"/>
        <c:crossBetween val="between"/>
      </c:valAx>
    </c:plotArea>
    <c:legend>
      <c:legendPos val="t"/>
      <c:layout/>
      <c:txPr>
        <a:bodyPr/>
        <a:lstStyle/>
        <a:p>
          <a:pPr>
            <a:defRPr sz="900"/>
          </a:pPr>
          <a:endParaRPr lang="el-GR"/>
        </a:p>
      </c:txPr>
    </c:legend>
    <c:plotVisOnly val="1"/>
    <c:dispBlanksAs val="gap"/>
  </c:chart>
  <c:txPr>
    <a:bodyPr/>
    <a:lstStyle/>
    <a:p>
      <a:pPr>
        <a:defRPr sz="1800"/>
      </a:pPr>
      <a:endParaRPr lang="el-GR"/>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manualLayout>
          <c:layoutTarget val="inner"/>
          <c:xMode val="edge"/>
          <c:yMode val="edge"/>
          <c:x val="0.28634015912423377"/>
          <c:y val="0.13424332324656965"/>
          <c:w val="0.45002067977045479"/>
          <c:h val="0.77037438401382918"/>
        </c:manualLayout>
      </c:layout>
      <c:pieChart>
        <c:varyColors val="1"/>
        <c:ser>
          <c:idx val="0"/>
          <c:order val="0"/>
          <c:dPt>
            <c:idx val="0"/>
            <c:spPr>
              <a:solidFill>
                <a:srgbClr val="C00000"/>
              </a:solidFill>
            </c:spPr>
          </c:dPt>
          <c:dPt>
            <c:idx val="1"/>
            <c:spPr>
              <a:solidFill>
                <a:srgbClr val="0070C0"/>
              </a:solidFill>
            </c:spPr>
          </c:dPt>
          <c:dPt>
            <c:idx val="2"/>
            <c:spPr>
              <a:solidFill>
                <a:schemeClr val="bg1">
                  <a:lumMod val="50000"/>
                </a:schemeClr>
              </a:solidFill>
            </c:spPr>
          </c:dPt>
          <c:dLbls>
            <c:dLbl>
              <c:idx val="0"/>
              <c:spPr/>
              <c:txPr>
                <a:bodyPr/>
                <a:lstStyle/>
                <a:p>
                  <a:pPr>
                    <a:defRPr sz="1400" b="1">
                      <a:solidFill>
                        <a:schemeClr val="bg1"/>
                      </a:solidFill>
                    </a:defRPr>
                  </a:pPr>
                  <a:endParaRPr lang="el-GR"/>
                </a:p>
              </c:txPr>
            </c:dLbl>
            <c:dLbl>
              <c:idx val="1"/>
              <c:spPr/>
              <c:txPr>
                <a:bodyPr/>
                <a:lstStyle/>
                <a:p>
                  <a:pPr>
                    <a:defRPr sz="1400" b="1">
                      <a:solidFill>
                        <a:schemeClr val="bg1"/>
                      </a:solidFill>
                    </a:defRPr>
                  </a:pPr>
                  <a:endParaRPr lang="el-GR"/>
                </a:p>
              </c:txPr>
            </c:dLbl>
            <c:dLbl>
              <c:idx val="3"/>
              <c:layout>
                <c:manualLayout>
                  <c:x val="-0.22195526536483123"/>
                  <c:y val="0.15403846064988921"/>
                </c:manualLayout>
              </c:layout>
              <c:showCatName val="1"/>
              <c:showPercent val="1"/>
            </c:dLbl>
            <c:txPr>
              <a:bodyPr/>
              <a:lstStyle/>
              <a:p>
                <a:pPr>
                  <a:defRPr sz="1200" b="1"/>
                </a:pPr>
                <a:endParaRPr lang="el-GR"/>
              </a:p>
            </c:txPr>
            <c:showCatName val="1"/>
            <c:showPercent val="1"/>
            <c:showLeaderLines val="1"/>
          </c:dLbls>
          <c:cat>
            <c:strRef>
              <c:f>'EXTRA ΕΠΙΧΕΙΡΗΣΕΩΝ '!$B$452:$B$454</c:f>
              <c:strCache>
                <c:ptCount val="3"/>
                <c:pt idx="0">
                  <c:v>Ναι</c:v>
                </c:pt>
                <c:pt idx="1">
                  <c:v>Όχι</c:v>
                </c:pt>
                <c:pt idx="2">
                  <c:v>Δεν έχω γνώμη / Δεν απαντώ</c:v>
                </c:pt>
              </c:strCache>
            </c:strRef>
          </c:cat>
          <c:val>
            <c:numRef>
              <c:f>'EXTRA ΕΠΙΧΕΙΡΗΣΕΩΝ '!$D$452:$D$454</c:f>
              <c:numCache>
                <c:formatCode>0%</c:formatCode>
                <c:ptCount val="3"/>
                <c:pt idx="0">
                  <c:v>0.59510869565217395</c:v>
                </c:pt>
                <c:pt idx="1">
                  <c:v>0.39673913043478259</c:v>
                </c:pt>
                <c:pt idx="2">
                  <c:v>8.1521739130434798E-3</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'EXTRA ΕΠΙΧΕΙΡΗΣΕΩΝ '!$M$453</c:f>
              <c:strCache>
                <c:ptCount val="1"/>
                <c:pt idx="0">
                  <c:v>Ναι</c:v>
                </c:pt>
              </c:strCache>
            </c:strRef>
          </c:tx>
          <c:spPr>
            <a:ln>
              <a:solidFill>
                <a:srgbClr val="C00000"/>
              </a:solidFill>
            </a:ln>
          </c:spPr>
          <c:marker>
            <c:symbol val="none"/>
          </c:marker>
          <c:dLbls>
            <c:dLbl>
              <c:idx val="0"/>
              <c:layout>
                <c:manualLayout>
                  <c:x val="-1.8302473729334048E-2"/>
                  <c:y val="-4.0700605915582042E-2"/>
                </c:manualLayout>
              </c:layout>
              <c:showVal val="1"/>
            </c:dLbl>
            <c:dLbl>
              <c:idx val="1"/>
              <c:layout>
                <c:manualLayout>
                  <c:x val="-1.9966334977455341E-2"/>
                  <c:y val="-4.7484040234845717E-2"/>
                </c:manualLayout>
              </c:layout>
              <c:showVal val="1"/>
            </c:dLbl>
            <c:dLbl>
              <c:idx val="2"/>
              <c:layout>
                <c:manualLayout>
                  <c:x val="-3.1613363714304295E-2"/>
                  <c:y val="-4.0700605915582042E-2"/>
                </c:manualLayout>
              </c:layout>
              <c:showVal val="1"/>
            </c:dLbl>
            <c:dLbl>
              <c:idx val="3"/>
              <c:layout>
                <c:manualLayout>
                  <c:x val="-1.3310889984970226E-2"/>
                  <c:y val="-3.3917171596318359E-2"/>
                </c:manualLayout>
              </c:layout>
              <c:showVal val="1"/>
            </c:dLbl>
            <c:dLbl>
              <c:idx val="4"/>
              <c:layout>
                <c:manualLayout>
                  <c:x val="-6.6554449924851114E-3"/>
                  <c:y val="-3.3917171596318359E-2"/>
                </c:manualLayout>
              </c:layout>
              <c:tx>
                <c:rich>
                  <a:bodyPr/>
                  <a:lstStyle/>
                  <a:p>
                    <a:r>
                      <a:rPr lang="en-US" dirty="0" smtClean="0"/>
                      <a:t>59%</a:t>
                    </a:r>
                    <a:endParaRPr lang="en-US" dirty="0"/>
                  </a:p>
                </c:rich>
              </c:tx>
              <c:showVal val="1"/>
            </c:dLbl>
            <c:txPr>
              <a:bodyPr/>
              <a:lstStyle/>
              <a:p>
                <a:pPr>
                  <a:defRPr sz="1100" b="1">
                    <a:solidFill>
                      <a:srgbClr val="C00000"/>
                    </a:solidFill>
                  </a:defRPr>
                </a:pPr>
                <a:endParaRPr lang="el-GR"/>
              </a:p>
            </c:txPr>
            <c:showVal val="1"/>
          </c:dLbls>
          <c:cat>
            <c:strRef>
              <c:f>'EXTRA ΕΠΙΧΕΙΡΗΣΕΩΝ '!$N$452:$R$452</c:f>
              <c:strCache>
                <c:ptCount val="5"/>
                <c:pt idx="0">
                  <c:v>Αύγουστος 2020</c:v>
                </c:pt>
                <c:pt idx="1">
                  <c:v>Σεπτέμβριος 2020</c:v>
                </c:pt>
                <c:pt idx="2">
                  <c:v>Ιανουάριος 2021</c:v>
                </c:pt>
                <c:pt idx="3">
                  <c:v>Μάρτιος 2021</c:v>
                </c:pt>
                <c:pt idx="4">
                  <c:v>Σεπτέμβριος 2021</c:v>
                </c:pt>
              </c:strCache>
            </c:strRef>
          </c:cat>
          <c:val>
            <c:numRef>
              <c:f>'EXTRA ΕΠΙΧΕΙΡΗΣΕΩΝ '!$N$453:$R$453</c:f>
              <c:numCache>
                <c:formatCode>0%</c:formatCode>
                <c:ptCount val="5"/>
                <c:pt idx="0">
                  <c:v>0.9</c:v>
                </c:pt>
                <c:pt idx="1">
                  <c:v>0.78</c:v>
                </c:pt>
                <c:pt idx="2">
                  <c:v>0.81</c:v>
                </c:pt>
                <c:pt idx="3">
                  <c:v>0.7300000000000002</c:v>
                </c:pt>
                <c:pt idx="4">
                  <c:v>0.6000000000000002</c:v>
                </c:pt>
              </c:numCache>
            </c:numRef>
          </c:val>
        </c:ser>
        <c:ser>
          <c:idx val="1"/>
          <c:order val="1"/>
          <c:tx>
            <c:strRef>
              <c:f>'EXTRA ΕΠΙΧΕΙΡΗΣΕΩΝ '!$M$454</c:f>
              <c:strCache>
                <c:ptCount val="1"/>
                <c:pt idx="0">
                  <c:v>Όχι</c:v>
                </c:pt>
              </c:strCache>
            </c:strRef>
          </c:tx>
          <c:spPr>
            <a:ln>
              <a:solidFill>
                <a:srgbClr val="0070C0"/>
              </a:solidFill>
            </a:ln>
          </c:spPr>
          <c:marker>
            <c:symbol val="none"/>
          </c:marker>
          <c:dLbls>
            <c:dLbl>
              <c:idx val="0"/>
              <c:layout>
                <c:manualLayout>
                  <c:x val="-1.8302473729334048E-2"/>
                  <c:y val="-5.0875757394477521E-2"/>
                </c:manualLayout>
              </c:layout>
              <c:showVal val="1"/>
            </c:dLbl>
            <c:dLbl>
              <c:idx val="1"/>
              <c:layout>
                <c:manualLayout>
                  <c:x val="-1.9966334977455341E-2"/>
                  <c:y val="-4.7484040234845717E-2"/>
                </c:manualLayout>
              </c:layout>
              <c:showVal val="1"/>
            </c:dLbl>
            <c:dLbl>
              <c:idx val="2"/>
              <c:layout>
                <c:manualLayout>
                  <c:x val="-3.1613363714304295E-2"/>
                  <c:y val="-4.7484040234845717E-2"/>
                </c:manualLayout>
              </c:layout>
              <c:showVal val="1"/>
            </c:dLbl>
            <c:dLbl>
              <c:idx val="3"/>
              <c:layout>
                <c:manualLayout>
                  <c:x val="-4.1596531203031986E-2"/>
                  <c:y val="-3.3917171596318359E-2"/>
                </c:manualLayout>
              </c:layout>
              <c:showVal val="1"/>
            </c:dLbl>
            <c:dLbl>
              <c:idx val="4"/>
              <c:layout>
                <c:manualLayout>
                  <c:x val="-6.6554449924851114E-3"/>
                  <c:y val="-1.6958585798159186E-2"/>
                </c:manualLayout>
              </c:layout>
              <c:showVal val="1"/>
            </c:dLbl>
            <c:txPr>
              <a:bodyPr/>
              <a:lstStyle/>
              <a:p>
                <a:pPr>
                  <a:defRPr sz="1100" b="1">
                    <a:solidFill>
                      <a:srgbClr val="0070C0"/>
                    </a:solidFill>
                  </a:defRPr>
                </a:pPr>
                <a:endParaRPr lang="el-GR"/>
              </a:p>
            </c:txPr>
            <c:showVal val="1"/>
          </c:dLbls>
          <c:cat>
            <c:strRef>
              <c:f>'EXTRA ΕΠΙΧΕΙΡΗΣΕΩΝ '!$N$452:$R$452</c:f>
              <c:strCache>
                <c:ptCount val="5"/>
                <c:pt idx="0">
                  <c:v>Αύγουστος 2020</c:v>
                </c:pt>
                <c:pt idx="1">
                  <c:v>Σεπτέμβριος 2020</c:v>
                </c:pt>
                <c:pt idx="2">
                  <c:v>Ιανουάριος 2021</c:v>
                </c:pt>
                <c:pt idx="3">
                  <c:v>Μάρτιος 2021</c:v>
                </c:pt>
                <c:pt idx="4">
                  <c:v>Σεπτέμβριος 2021</c:v>
                </c:pt>
              </c:strCache>
            </c:strRef>
          </c:cat>
          <c:val>
            <c:numRef>
              <c:f>'EXTRA ΕΠΙΧΕΙΡΗΣΕΩΝ '!$N$454:$R$454</c:f>
              <c:numCache>
                <c:formatCode>0%</c:formatCode>
                <c:ptCount val="5"/>
                <c:pt idx="0">
                  <c:v>0.1</c:v>
                </c:pt>
                <c:pt idx="1">
                  <c:v>0.21000000000000005</c:v>
                </c:pt>
                <c:pt idx="2">
                  <c:v>0.19</c:v>
                </c:pt>
                <c:pt idx="3">
                  <c:v>0.25</c:v>
                </c:pt>
                <c:pt idx="4">
                  <c:v>0.4</c:v>
                </c:pt>
              </c:numCache>
            </c:numRef>
          </c:val>
        </c:ser>
        <c:ser>
          <c:idx val="2"/>
          <c:order val="2"/>
          <c:tx>
            <c:strRef>
              <c:f>'EXTRA ΕΠΙΧΕΙΡΗΣΕΩΝ '!$M$455</c:f>
              <c:strCache>
                <c:ptCount val="1"/>
                <c:pt idx="0">
                  <c:v>ΔΞ/ΔΑ</c:v>
                </c:pt>
              </c:strCache>
            </c:strRef>
          </c:tx>
          <c:spPr>
            <a:ln>
              <a:solidFill>
                <a:schemeClr val="bg1">
                  <a:lumMod val="50000"/>
                </a:schemeClr>
              </a:solidFill>
            </a:ln>
          </c:spPr>
          <c:marker>
            <c:symbol val="none"/>
          </c:marker>
          <c:dLbls>
            <c:dLbl>
              <c:idx val="0"/>
              <c:layout>
                <c:manualLayout>
                  <c:x val="-8.3193062406063806E-3"/>
                  <c:y val="-4.0700605915581917E-2"/>
                </c:manualLayout>
              </c:layout>
              <c:showVal val="1"/>
            </c:dLbl>
            <c:dLbl>
              <c:idx val="1"/>
              <c:layout>
                <c:manualLayout>
                  <c:x val="-1.9966334977455341E-2"/>
                  <c:y val="-5.0875757394477396E-2"/>
                </c:manualLayout>
              </c:layout>
              <c:showVal val="1"/>
            </c:dLbl>
            <c:dLbl>
              <c:idx val="2"/>
              <c:layout>
                <c:manualLayout>
                  <c:x val="-2.1630196225576628E-2"/>
                  <c:y val="-4.0700605915581917E-2"/>
                </c:manualLayout>
              </c:layout>
              <c:showVal val="1"/>
            </c:dLbl>
            <c:dLbl>
              <c:idx val="3"/>
              <c:layout>
                <c:manualLayout>
                  <c:x val="-1.3310889984970226E-2"/>
                  <c:y val="-6.1050908873372903E-2"/>
                </c:manualLayout>
              </c:layout>
              <c:showVal val="1"/>
            </c:dLbl>
            <c:dLbl>
              <c:idx val="4"/>
              <c:layout>
                <c:manualLayout>
                  <c:x val="-1.4974751233091501E-2"/>
                  <c:y val="-5.0875757394477396E-2"/>
                </c:manualLayout>
              </c:layout>
              <c:showVal val="1"/>
            </c:dLbl>
            <c:txPr>
              <a:bodyPr/>
              <a:lstStyle/>
              <a:p>
                <a:pPr>
                  <a:defRPr sz="1100" b="1">
                    <a:solidFill>
                      <a:schemeClr val="bg1">
                        <a:lumMod val="50000"/>
                      </a:schemeClr>
                    </a:solidFill>
                  </a:defRPr>
                </a:pPr>
                <a:endParaRPr lang="el-GR"/>
              </a:p>
            </c:txPr>
            <c:showVal val="1"/>
          </c:dLbls>
          <c:cat>
            <c:strRef>
              <c:f>'EXTRA ΕΠΙΧΕΙΡΗΣΕΩΝ '!$N$452:$R$452</c:f>
              <c:strCache>
                <c:ptCount val="5"/>
                <c:pt idx="0">
                  <c:v>Αύγουστος 2020</c:v>
                </c:pt>
                <c:pt idx="1">
                  <c:v>Σεπτέμβριος 2020</c:v>
                </c:pt>
                <c:pt idx="2">
                  <c:v>Ιανουάριος 2021</c:v>
                </c:pt>
                <c:pt idx="3">
                  <c:v>Μάρτιος 2021</c:v>
                </c:pt>
                <c:pt idx="4">
                  <c:v>Σεπτέμβριος 2021</c:v>
                </c:pt>
              </c:strCache>
            </c:strRef>
          </c:cat>
          <c:val>
            <c:numRef>
              <c:f>'EXTRA ΕΠΙΧΕΙΡΗΣΕΩΝ '!$N$455:$R$455</c:f>
              <c:numCache>
                <c:formatCode>0%</c:formatCode>
                <c:ptCount val="5"/>
                <c:pt idx="0">
                  <c:v>0</c:v>
                </c:pt>
                <c:pt idx="1">
                  <c:v>1.0000000000000004E-2</c:v>
                </c:pt>
                <c:pt idx="2">
                  <c:v>0</c:v>
                </c:pt>
                <c:pt idx="3">
                  <c:v>2.0000000000000007E-2</c:v>
                </c:pt>
                <c:pt idx="4">
                  <c:v>1.0000000000000004E-2</c:v>
                </c:pt>
              </c:numCache>
            </c:numRef>
          </c:val>
        </c:ser>
        <c:dLbls/>
        <c:marker val="1"/>
        <c:axId val="271500416"/>
        <c:axId val="271501952"/>
      </c:lineChart>
      <c:catAx>
        <c:axId val="271500416"/>
        <c:scaling>
          <c:orientation val="minMax"/>
        </c:scaling>
        <c:axPos val="b"/>
        <c:numFmt formatCode="General" sourceLinked="1"/>
        <c:majorTickMark val="none"/>
        <c:tickLblPos val="nextTo"/>
        <c:txPr>
          <a:bodyPr/>
          <a:lstStyle/>
          <a:p>
            <a:pPr>
              <a:defRPr b="1"/>
            </a:pPr>
            <a:endParaRPr lang="el-GR"/>
          </a:p>
        </c:txPr>
        <c:crossAx val="271501952"/>
        <c:crosses val="autoZero"/>
        <c:auto val="1"/>
        <c:lblAlgn val="ctr"/>
        <c:lblOffset val="100"/>
      </c:catAx>
      <c:valAx>
        <c:axId val="271501952"/>
        <c:scaling>
          <c:orientation val="minMax"/>
        </c:scaling>
        <c:delete val="1"/>
        <c:axPos val="l"/>
        <c:numFmt formatCode="0%" sourceLinked="1"/>
        <c:majorTickMark val="none"/>
        <c:tickLblPos val="none"/>
        <c:crossAx val="271500416"/>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ΚΑΤΑΝΑΛΩΤΩΝ '!$AN$5</c:f>
              <c:strCache>
                <c:ptCount val="1"/>
                <c:pt idx="0">
                  <c:v>5 - Πολύ</c:v>
                </c:pt>
              </c:strCache>
            </c:strRef>
          </c:tx>
          <c:spPr>
            <a:solidFill>
              <a:srgbClr val="C00000"/>
            </a:solidFill>
          </c:spPr>
          <c:dLbls>
            <c:txPr>
              <a:bodyPr/>
              <a:lstStyle/>
              <a:p>
                <a:pPr>
                  <a:defRPr sz="1200" b="1">
                    <a:solidFill>
                      <a:schemeClr val="bg1"/>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'!$AO$5:$AT$5</c:f>
              <c:numCache>
                <c:formatCode>0%</c:formatCode>
                <c:ptCount val="6"/>
                <c:pt idx="0">
                  <c:v>0.25</c:v>
                </c:pt>
                <c:pt idx="1">
                  <c:v>0.37000000000000011</c:v>
                </c:pt>
                <c:pt idx="2">
                  <c:v>0.38000000000000012</c:v>
                </c:pt>
                <c:pt idx="3">
                  <c:v>0.3600000000000001</c:v>
                </c:pt>
                <c:pt idx="4">
                  <c:v>0.33000000000000013</c:v>
                </c:pt>
                <c:pt idx="5">
                  <c:v>0.4300000000000001</c:v>
                </c:pt>
              </c:numCache>
            </c:numRef>
          </c:val>
        </c:ser>
        <c:ser>
          <c:idx val="1"/>
          <c:order val="1"/>
          <c:tx>
            <c:strRef>
              <c:f>'EXTRA ΚΑΤΑΝΑΛΩΤΩΝ '!$AN$6</c:f>
              <c:strCache>
                <c:ptCount val="1"/>
                <c:pt idx="0">
                  <c:v>4 - Αρκετά</c:v>
                </c:pt>
              </c:strCache>
            </c:strRef>
          </c:tx>
          <c:spPr>
            <a:solidFill>
              <a:schemeClr val="accent3">
                <a:lumMod val="60000"/>
                <a:lumOff val="40000"/>
              </a:schemeClr>
            </a:solidFill>
          </c:spPr>
          <c:dLbls>
            <c:txPr>
              <a:bodyPr/>
              <a:lstStyle/>
              <a:p>
                <a:pPr>
                  <a:defRPr sz="1200" b="1">
                    <a:solidFill>
                      <a:schemeClr val="bg1"/>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'!$AO$6:$AT$6</c:f>
              <c:numCache>
                <c:formatCode>0%</c:formatCode>
                <c:ptCount val="6"/>
                <c:pt idx="0">
                  <c:v>0.25</c:v>
                </c:pt>
                <c:pt idx="1">
                  <c:v>0.26</c:v>
                </c:pt>
                <c:pt idx="2">
                  <c:v>0.22</c:v>
                </c:pt>
                <c:pt idx="3">
                  <c:v>0.22</c:v>
                </c:pt>
                <c:pt idx="4">
                  <c:v>0.25</c:v>
                </c:pt>
                <c:pt idx="5">
                  <c:v>0.24000000000000005</c:v>
                </c:pt>
              </c:numCache>
            </c:numRef>
          </c:val>
        </c:ser>
        <c:ser>
          <c:idx val="2"/>
          <c:order val="2"/>
          <c:tx>
            <c:strRef>
              <c:f>'EXTRA ΚΑΤΑΝΑΛΩΤΩΝ '!$AN$7</c:f>
              <c:strCache>
                <c:ptCount val="1"/>
                <c:pt idx="0">
                  <c:v>3 - Ούτε Πολύ/Ούτε Λίγο</c:v>
                </c:pt>
              </c:strCache>
            </c:strRef>
          </c:tx>
          <c:spPr>
            <a:solidFill>
              <a:schemeClr val="bg1">
                <a:lumMod val="65000"/>
              </a:schemeClr>
            </a:solidFill>
          </c:spPr>
          <c:dLbls>
            <c:txPr>
              <a:bodyPr/>
              <a:lstStyle/>
              <a:p>
                <a:pPr>
                  <a:defRPr sz="1200" b="1">
                    <a:solidFill>
                      <a:schemeClr val="bg1"/>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'!$AO$7:$AT$7</c:f>
              <c:numCache>
                <c:formatCode>0%</c:formatCode>
                <c:ptCount val="6"/>
                <c:pt idx="0">
                  <c:v>0.18000000000000005</c:v>
                </c:pt>
                <c:pt idx="1">
                  <c:v>0.16</c:v>
                </c:pt>
                <c:pt idx="2">
                  <c:v>0.18000000000000005</c:v>
                </c:pt>
                <c:pt idx="3">
                  <c:v>0.2</c:v>
                </c:pt>
                <c:pt idx="4">
                  <c:v>0.17</c:v>
                </c:pt>
                <c:pt idx="5">
                  <c:v>0.15000000000000005</c:v>
                </c:pt>
              </c:numCache>
            </c:numRef>
          </c:val>
        </c:ser>
        <c:ser>
          <c:idx val="3"/>
          <c:order val="3"/>
          <c:tx>
            <c:strRef>
              <c:f>'EXTRA ΚΑΤΑΝΑΛΩΤΩΝ '!$AN$8</c:f>
              <c:strCache>
                <c:ptCount val="1"/>
                <c:pt idx="0">
                  <c:v>2 - Λίγο</c:v>
                </c:pt>
              </c:strCache>
            </c:strRef>
          </c:tx>
          <c:spPr>
            <a:solidFill>
              <a:srgbClr val="0070C0"/>
            </a:solidFill>
          </c:spPr>
          <c:dLbls>
            <c:txPr>
              <a:bodyPr/>
              <a:lstStyle/>
              <a:p>
                <a:pPr>
                  <a:defRPr sz="1200" b="1">
                    <a:solidFill>
                      <a:schemeClr val="bg1"/>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'!$AO$8:$AT$8</c:f>
              <c:numCache>
                <c:formatCode>0%</c:formatCode>
                <c:ptCount val="6"/>
                <c:pt idx="0">
                  <c:v>0.1</c:v>
                </c:pt>
                <c:pt idx="1">
                  <c:v>7.0000000000000021E-2</c:v>
                </c:pt>
                <c:pt idx="2">
                  <c:v>9.0000000000000024E-2</c:v>
                </c:pt>
                <c:pt idx="3">
                  <c:v>7.0000000000000021E-2</c:v>
                </c:pt>
                <c:pt idx="4">
                  <c:v>0.1</c:v>
                </c:pt>
                <c:pt idx="5">
                  <c:v>9.0000000000000024E-2</c:v>
                </c:pt>
              </c:numCache>
            </c:numRef>
          </c:val>
        </c:ser>
        <c:ser>
          <c:idx val="4"/>
          <c:order val="4"/>
          <c:tx>
            <c:strRef>
              <c:f>'EXTRA ΚΑΤΑΝΑΛΩΤΩΝ '!$AN$9</c:f>
              <c:strCache>
                <c:ptCount val="1"/>
                <c:pt idx="0">
                  <c:v>1 - Καθόλου</c:v>
                </c:pt>
              </c:strCache>
            </c:strRef>
          </c:tx>
          <c:spPr>
            <a:solidFill>
              <a:srgbClr val="002060"/>
            </a:solidFill>
          </c:spPr>
          <c:dLbls>
            <c:txPr>
              <a:bodyPr/>
              <a:lstStyle/>
              <a:p>
                <a:pPr>
                  <a:defRPr sz="1200" b="1">
                    <a:solidFill>
                      <a:schemeClr val="bg1"/>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'!$AO$9:$AT$9</c:f>
              <c:numCache>
                <c:formatCode>0%</c:formatCode>
                <c:ptCount val="6"/>
                <c:pt idx="0">
                  <c:v>0.22</c:v>
                </c:pt>
                <c:pt idx="1">
                  <c:v>0.12000000000000002</c:v>
                </c:pt>
                <c:pt idx="2">
                  <c:v>0.12000000000000002</c:v>
                </c:pt>
                <c:pt idx="3">
                  <c:v>0.14000000000000001</c:v>
                </c:pt>
                <c:pt idx="4">
                  <c:v>0.15000000000000005</c:v>
                </c:pt>
                <c:pt idx="5">
                  <c:v>7.0000000000000021E-2</c:v>
                </c:pt>
              </c:numCache>
            </c:numRef>
          </c:val>
        </c:ser>
        <c:ser>
          <c:idx val="5"/>
          <c:order val="5"/>
          <c:tx>
            <c:strRef>
              <c:f>'EXTRA ΚΑΤΑΝΑΛΩΤΩΝ '!$AN$10</c:f>
              <c:strCache>
                <c:ptCount val="1"/>
                <c:pt idx="0">
                  <c:v>Δεν έχω γνώμη/Δεν απαντώ (αυθόρμητα)</c:v>
                </c:pt>
              </c:strCache>
            </c:strRef>
          </c:tx>
          <c:spPr>
            <a:solidFill>
              <a:srgbClr val="FFC000"/>
            </a:solidFill>
          </c:spPr>
          <c:dLbls>
            <c:dLbl>
              <c:idx val="0"/>
              <c:layout>
                <c:manualLayout>
                  <c:x val="4.6783625730993025E-3"/>
                  <c:y val="6.0040610144972084E-2"/>
                </c:manualLayout>
              </c:layout>
              <c:showVal val="1"/>
            </c:dLbl>
            <c:dLbl>
              <c:idx val="1"/>
              <c:layout>
                <c:manualLayout>
                  <c:x val="4.6783625730994153E-3"/>
                  <c:y val="6.7545686413093622E-2"/>
                </c:manualLayout>
              </c:layout>
              <c:showVal val="1"/>
            </c:dLbl>
            <c:dLbl>
              <c:idx val="2"/>
              <c:layout>
                <c:manualLayout>
                  <c:x val="7.7972709551656924E-3"/>
                  <c:y val="6.0040610144972084E-2"/>
                </c:manualLayout>
              </c:layout>
              <c:showVal val="1"/>
            </c:dLbl>
            <c:dLbl>
              <c:idx val="3"/>
              <c:layout>
                <c:manualLayout>
                  <c:x val="4.6783625730994153E-3"/>
                  <c:y val="6.7545686413093581E-2"/>
                </c:manualLayout>
              </c:layout>
              <c:showVal val="1"/>
            </c:dLbl>
            <c:dLbl>
              <c:idx val="4"/>
              <c:layout>
                <c:manualLayout>
                  <c:x val="5.8485671747171987E-4"/>
                  <c:y val="6.0040610144972084E-2"/>
                </c:manualLayout>
              </c:layout>
              <c:showVal val="1"/>
            </c:dLbl>
            <c:dLbl>
              <c:idx val="5"/>
              <c:layout>
                <c:manualLayout>
                  <c:x val="7.7972709551658095E-3"/>
                  <c:y val="6.7545686413093581E-2"/>
                </c:manualLayout>
              </c:layout>
              <c:showVal val="1"/>
            </c:dLbl>
            <c:txPr>
              <a:bodyPr/>
              <a:lstStyle/>
              <a:p>
                <a:pPr>
                  <a:defRPr sz="1200" b="1">
                    <a:solidFill>
                      <a:sysClr val="windowText" lastClr="000000"/>
                    </a:solidFill>
                  </a:defRPr>
                </a:pPr>
                <a:endParaRPr lang="el-GR"/>
              </a:p>
            </c:txPr>
            <c:showVal val="1"/>
          </c:dLbls>
          <c:cat>
            <c:strRef>
              <c:f>'EXTRA ΚΑΤΑΝΑΛΩΤΩΝ '!$AO$4:$AT$4</c:f>
              <c:strCache>
                <c:ptCount val="6"/>
                <c:pt idx="0">
                  <c:v>Σεπτέμβριος 2021</c:v>
                </c:pt>
                <c:pt idx="1">
                  <c:v>Μάρτιος 2021</c:v>
                </c:pt>
                <c:pt idx="2">
                  <c:v>Σεπτέμβριος 2020</c:v>
                </c:pt>
                <c:pt idx="3">
                  <c:v>Ιούλιος 2020</c:v>
                </c:pt>
                <c:pt idx="4">
                  <c:v>Ιούνιος 2020</c:v>
                </c:pt>
                <c:pt idx="5">
                  <c:v>Μάρτιος 2020</c:v>
                </c:pt>
              </c:strCache>
            </c:strRef>
          </c:cat>
          <c:val>
            <c:numRef>
              <c:f>'EXTRA ΚΑΤΑΝΑΛΩΤΩΝ '!$AO$10:$AT$10</c:f>
              <c:numCache>
                <c:formatCode>0%</c:formatCode>
                <c:ptCount val="6"/>
                <c:pt idx="0">
                  <c:v>1.0000000000000004E-2</c:v>
                </c:pt>
                <c:pt idx="1">
                  <c:v>1.0000000000000004E-2</c:v>
                </c:pt>
                <c:pt idx="2">
                  <c:v>2.0000000000000007E-2</c:v>
                </c:pt>
                <c:pt idx="3">
                  <c:v>1.0000000000000004E-2</c:v>
                </c:pt>
                <c:pt idx="4">
                  <c:v>0</c:v>
                </c:pt>
                <c:pt idx="5">
                  <c:v>2.0000000000000007E-2</c:v>
                </c:pt>
              </c:numCache>
            </c:numRef>
          </c:val>
        </c:ser>
        <c:dLbls>
          <c:showVal val="1"/>
        </c:dLbls>
        <c:gapWidth val="95"/>
        <c:overlap val="100"/>
        <c:axId val="216979328"/>
        <c:axId val="216980864"/>
      </c:barChart>
      <c:catAx>
        <c:axId val="216979328"/>
        <c:scaling>
          <c:orientation val="maxMin"/>
        </c:scaling>
        <c:axPos val="l"/>
        <c:numFmt formatCode="General" sourceLinked="1"/>
        <c:tickLblPos val="nextTo"/>
        <c:txPr>
          <a:bodyPr/>
          <a:lstStyle/>
          <a:p>
            <a:pPr>
              <a:defRPr sz="1050" b="1"/>
            </a:pPr>
            <a:endParaRPr lang="el-GR"/>
          </a:p>
        </c:txPr>
        <c:crossAx val="216980864"/>
        <c:crosses val="autoZero"/>
        <c:auto val="1"/>
        <c:lblAlgn val="ctr"/>
        <c:lblOffset val="100"/>
      </c:catAx>
      <c:valAx>
        <c:axId val="216980864"/>
        <c:scaling>
          <c:orientation val="minMax"/>
        </c:scaling>
        <c:delete val="1"/>
        <c:axPos val="t"/>
        <c:numFmt formatCode="0%" sourceLinked="1"/>
        <c:tickLblPos val="none"/>
        <c:crossAx val="216979328"/>
        <c:crosses val="autoZero"/>
        <c:crossBetween val="between"/>
      </c:valAx>
      <c:spPr>
        <a:noFill/>
        <a:ln>
          <a:noFill/>
        </a:ln>
      </c:spPr>
    </c:plotArea>
    <c:legend>
      <c:legendPos val="t"/>
      <c:layout/>
    </c:legend>
    <c:plotVisOnly val="1"/>
    <c:dispBlanksAs val="gap"/>
  </c:chart>
  <c:spPr>
    <a:noFill/>
    <a:ln>
      <a:noFill/>
    </a:ln>
  </c:sp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pieChart>
        <c:varyColors val="1"/>
        <c:ser>
          <c:idx val="0"/>
          <c:order val="0"/>
          <c:spPr>
            <a:solidFill>
              <a:schemeClr val="bg1">
                <a:lumMod val="50000"/>
              </a:schemeClr>
            </a:solidFill>
          </c:spPr>
          <c:dPt>
            <c:idx val="0"/>
            <c:spPr>
              <a:solidFill>
                <a:schemeClr val="accent3">
                  <a:lumMod val="20000"/>
                  <a:lumOff val="80000"/>
                </a:schemeClr>
              </a:solidFill>
            </c:spPr>
          </c:dPt>
          <c:dPt>
            <c:idx val="1"/>
            <c:spPr>
              <a:solidFill>
                <a:schemeClr val="accent3">
                  <a:lumMod val="60000"/>
                  <a:lumOff val="40000"/>
                </a:schemeClr>
              </a:solidFill>
            </c:spPr>
          </c:dPt>
          <c:dPt>
            <c:idx val="3"/>
            <c:spPr>
              <a:solidFill>
                <a:srgbClr val="C00000"/>
              </a:solidFill>
            </c:spPr>
          </c:dPt>
          <c:dPt>
            <c:idx val="4"/>
            <c:spPr>
              <a:solidFill>
                <a:srgbClr val="0070C0"/>
              </a:solidFill>
            </c:spPr>
          </c:dPt>
          <c:dLbls>
            <c:dLbl>
              <c:idx val="0"/>
              <c:layout>
                <c:manualLayout>
                  <c:x val="-0.13289745044509627"/>
                  <c:y val="0.19338346937486248"/>
                </c:manualLayout>
              </c:layout>
              <c:showCatName val="1"/>
              <c:showPercent val="1"/>
            </c:dLbl>
            <c:dLbl>
              <c:idx val="1"/>
              <c:spPr/>
              <c:txPr>
                <a:bodyPr/>
                <a:lstStyle/>
                <a:p>
                  <a:pPr>
                    <a:defRPr sz="1100" b="1">
                      <a:solidFill>
                        <a:schemeClr val="bg1"/>
                      </a:solidFill>
                    </a:defRPr>
                  </a:pPr>
                  <a:endParaRPr lang="el-GR"/>
                </a:p>
              </c:txPr>
            </c:dLbl>
            <c:dLbl>
              <c:idx val="2"/>
              <c:layout>
                <c:manualLayout>
                  <c:x val="3.8453453931224471E-2"/>
                  <c:y val="-7.0847247909273714E-2"/>
                </c:manualLayout>
              </c:layout>
              <c:showCatName val="1"/>
              <c:showPercent val="1"/>
            </c:dLbl>
            <c:dLbl>
              <c:idx val="3"/>
              <c:layout>
                <c:manualLayout>
                  <c:x val="-2.5038075596778359E-2"/>
                  <c:y val="9.7527289996100688E-3"/>
                </c:manualLayout>
              </c:layout>
              <c:showCatName val="1"/>
              <c:showPercent val="1"/>
            </c:dLbl>
            <c:dLbl>
              <c:idx val="4"/>
              <c:spPr/>
              <c:txPr>
                <a:bodyPr/>
                <a:lstStyle/>
                <a:p>
                  <a:pPr>
                    <a:defRPr sz="1100" b="1">
                      <a:solidFill>
                        <a:schemeClr val="bg1"/>
                      </a:solidFill>
                    </a:defRPr>
                  </a:pPr>
                  <a:endParaRPr lang="el-GR"/>
                </a:p>
              </c:txPr>
            </c:dLbl>
            <c:txPr>
              <a:bodyPr/>
              <a:lstStyle/>
              <a:p>
                <a:pPr>
                  <a:defRPr sz="1100" b="1"/>
                </a:pPr>
                <a:endParaRPr lang="el-GR"/>
              </a:p>
            </c:txPr>
            <c:showCatName val="1"/>
            <c:showPercent val="1"/>
            <c:showLeaderLines val="1"/>
          </c:dLbls>
          <c:cat>
            <c:strRef>
              <c:f>'EXTRA ΕΠΙΧΕΙΡΗΣΕΩΝ '!$B$470:$B$475</c:f>
              <c:strCache>
                <c:ptCount val="6"/>
                <c:pt idx="0">
                  <c:v>ΝΑΙ, μειώθηκε λίγο</c:v>
                </c:pt>
                <c:pt idx="1">
                  <c:v>ΝΑΙ, μειώθηκε σημαντικά</c:v>
                </c:pt>
                <c:pt idx="2">
                  <c:v>ΝΑΙ, σχεδόν εκμηδενίστηκε</c:v>
                </c:pt>
                <c:pt idx="3">
                  <c:v>ΝΑΙ, εμφανίσαμε ζημιές</c:v>
                </c:pt>
                <c:pt idx="4">
                  <c:v>ΟΧΙ</c:v>
                </c:pt>
                <c:pt idx="5">
                  <c:v>ΔΞ/ΔΑ</c:v>
                </c:pt>
              </c:strCache>
            </c:strRef>
          </c:cat>
          <c:val>
            <c:numRef>
              <c:f>'EXTRA ΕΠΙΧΕΙΡΗΣΕΩΝ '!$D$470:$D$475</c:f>
              <c:numCache>
                <c:formatCode>0%</c:formatCode>
                <c:ptCount val="6"/>
                <c:pt idx="0">
                  <c:v>0.26530612244897961</c:v>
                </c:pt>
                <c:pt idx="1">
                  <c:v>9.5238095238095247E-2</c:v>
                </c:pt>
                <c:pt idx="2">
                  <c:v>3.4013605442176887E-3</c:v>
                </c:pt>
                <c:pt idx="3">
                  <c:v>4.7619047619047623E-2</c:v>
                </c:pt>
                <c:pt idx="4">
                  <c:v>0.55442176870748272</c:v>
                </c:pt>
                <c:pt idx="5">
                  <c:v>3.4013605442176888E-2</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ΕΠΙΧΕΙΡΗΣΕΩΝ '!$B$488</c:f>
              <c:strCache>
                <c:ptCount val="1"/>
                <c:pt idx="0">
                  <c:v>Καθόλου</c:v>
                </c:pt>
              </c:strCache>
            </c:strRef>
          </c:tx>
          <c:spPr>
            <a:solidFill>
              <a:srgbClr val="C00000"/>
            </a:solidFill>
          </c:spPr>
          <c:dLbls>
            <c:txPr>
              <a:bodyPr/>
              <a:lstStyle/>
              <a:p>
                <a:pPr>
                  <a:defRPr sz="1100" b="1">
                    <a:solidFill>
                      <a:schemeClr val="bg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'!$D$488;'EXTRA ΕΠΙΧΕΙΡΗΣΕΩΝ '!$F$488;'EXTRA ΕΠΙΧΕΙΡΗΣΕΩΝ '!$H$488;'EXTRA ΕΠΙΧΕΙΡΗΣΕΩΝ '!$J$488;'EXTRA ΕΠΙΧΕΙΡΗΣΕΩΝ '!$L$488;'EXTRA ΕΠΙΧΕΙΡΗΣΕΩΝ '!$N$488;'EXTRA ΕΠΙΧΕΙΡΗΣΕΩΝ '!$P$488;'EXTRA ΕΠΙΧΕΙΡΗΣΕΩΝ '!$R$488)</c:f>
              <c:numCache>
                <c:formatCode>0%</c:formatCode>
                <c:ptCount val="8"/>
                <c:pt idx="0">
                  <c:v>0.12228260869565219</c:v>
                </c:pt>
                <c:pt idx="1">
                  <c:v>8.6956521739130474E-2</c:v>
                </c:pt>
                <c:pt idx="2">
                  <c:v>0.11413043478260869</c:v>
                </c:pt>
                <c:pt idx="3">
                  <c:v>0.13586956521739135</c:v>
                </c:pt>
                <c:pt idx="4">
                  <c:v>0.11005434782608696</c:v>
                </c:pt>
                <c:pt idx="5">
                  <c:v>0.16847826086956524</c:v>
                </c:pt>
                <c:pt idx="6">
                  <c:v>0.14945652173913043</c:v>
                </c:pt>
                <c:pt idx="7">
                  <c:v>0.12635869565217392</c:v>
                </c:pt>
              </c:numCache>
            </c:numRef>
          </c:val>
        </c:ser>
        <c:ser>
          <c:idx val="1"/>
          <c:order val="1"/>
          <c:tx>
            <c:strRef>
              <c:f>'EXTRA ΕΠΙΧΕΙΡΗΣΕΩΝ '!$B$489</c:f>
              <c:strCache>
                <c:ptCount val="1"/>
                <c:pt idx="0">
                  <c:v>Λίγο</c:v>
                </c:pt>
              </c:strCache>
            </c:strRef>
          </c:tx>
          <c:spPr>
            <a:solidFill>
              <a:schemeClr val="accent3">
                <a:lumMod val="60000"/>
                <a:lumOff val="40000"/>
              </a:schemeClr>
            </a:solidFill>
          </c:spPr>
          <c:dLbls>
            <c:txPr>
              <a:bodyPr/>
              <a:lstStyle/>
              <a:p>
                <a:pPr>
                  <a:defRPr sz="1100" b="1">
                    <a:solidFill>
                      <a:schemeClr val="bg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'!$D$489;'EXTRA ΕΠΙΧΕΙΡΗΣΕΩΝ '!$F$489;'EXTRA ΕΠΙΧΕΙΡΗΣΕΩΝ '!$H$489;'EXTRA ΕΠΙΧΕΙΡΗΣΕΩΝ '!$J$489;'EXTRA ΕΠΙΧΕΙΡΗΣΕΩΝ '!$L$489;'EXTRA ΕΠΙΧΕΙΡΗΣΕΩΝ '!$N$489;'EXTRA ΕΠΙΧΕΙΡΗΣΕΩΝ '!$P$489;'EXTRA ΕΠΙΧΕΙΡΗΣΕΩΝ '!$R$489)</c:f>
              <c:numCache>
                <c:formatCode>0%</c:formatCode>
                <c:ptCount val="8"/>
                <c:pt idx="0">
                  <c:v>8.6956521739130474E-2</c:v>
                </c:pt>
                <c:pt idx="1">
                  <c:v>8.8315217391304351E-2</c:v>
                </c:pt>
                <c:pt idx="2">
                  <c:v>6.1141304347826088E-2</c:v>
                </c:pt>
                <c:pt idx="3">
                  <c:v>7.2010869565217392E-2</c:v>
                </c:pt>
                <c:pt idx="4">
                  <c:v>6.9293478260869568E-2</c:v>
                </c:pt>
                <c:pt idx="5">
                  <c:v>6.5217391304347824E-2</c:v>
                </c:pt>
                <c:pt idx="6">
                  <c:v>5.8423913043478291E-2</c:v>
                </c:pt>
                <c:pt idx="7">
                  <c:v>5.2989130434782622E-2</c:v>
                </c:pt>
              </c:numCache>
            </c:numRef>
          </c:val>
        </c:ser>
        <c:ser>
          <c:idx val="2"/>
          <c:order val="2"/>
          <c:tx>
            <c:strRef>
              <c:f>'EXTRA ΕΠΙΧΕΙΡΗΣΕΩΝ '!$B$490</c:f>
              <c:strCache>
                <c:ptCount val="1"/>
                <c:pt idx="0">
                  <c:v>Ούτε λίγο / ούτε πολύ</c:v>
                </c:pt>
              </c:strCache>
            </c:strRef>
          </c:tx>
          <c:spPr>
            <a:solidFill>
              <a:schemeClr val="accent2">
                <a:lumMod val="40000"/>
                <a:lumOff val="60000"/>
              </a:schemeClr>
            </a:solidFill>
          </c:spPr>
          <c:dLbls>
            <c:txPr>
              <a:bodyPr/>
              <a:lstStyle/>
              <a:p>
                <a:pPr>
                  <a:defRPr sz="1100" b="1">
                    <a:solidFill>
                      <a:schemeClr val="tx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'!$D$490;'EXTRA ΕΠΙΧΕΙΡΗΣΕΩΝ '!$F$490;'EXTRA ΕΠΙΧΕΙΡΗΣΕΩΝ '!$H$490;'EXTRA ΕΠΙΧΕΙΡΗΣΕΩΝ '!$J$490;'EXTRA ΕΠΙΧΕΙΡΗΣΕΩΝ '!$L$490;'EXTRA ΕΠΙΧΕΙΡΗΣΕΩΝ '!$N$490;'EXTRA ΕΠΙΧΕΙΡΗΣΕΩΝ '!$P$490;'EXTRA ΕΠΙΧΕΙΡΗΣΕΩΝ '!$R$490)</c:f>
              <c:numCache>
                <c:formatCode>0%</c:formatCode>
                <c:ptCount val="8"/>
                <c:pt idx="0">
                  <c:v>0.16847826086956524</c:v>
                </c:pt>
                <c:pt idx="1">
                  <c:v>0.15760869565217397</c:v>
                </c:pt>
                <c:pt idx="2">
                  <c:v>0.15625000000000006</c:v>
                </c:pt>
                <c:pt idx="3">
                  <c:v>0.16847826086956524</c:v>
                </c:pt>
                <c:pt idx="4">
                  <c:v>0.17527173913043484</c:v>
                </c:pt>
                <c:pt idx="5">
                  <c:v>0.16032608695652173</c:v>
                </c:pt>
                <c:pt idx="6">
                  <c:v>0.12771739130434792</c:v>
                </c:pt>
                <c:pt idx="7">
                  <c:v>0.15217391304347827</c:v>
                </c:pt>
              </c:numCache>
            </c:numRef>
          </c:val>
        </c:ser>
        <c:ser>
          <c:idx val="3"/>
          <c:order val="3"/>
          <c:tx>
            <c:strRef>
              <c:f>'EXTRA ΕΠΙΧΕΙΡΗΣΕΩΝ '!$B$491</c:f>
              <c:strCache>
                <c:ptCount val="1"/>
                <c:pt idx="0">
                  <c:v>Αρκετά</c:v>
                </c:pt>
              </c:strCache>
            </c:strRef>
          </c:tx>
          <c:spPr>
            <a:solidFill>
              <a:srgbClr val="00B0F0"/>
            </a:solidFill>
          </c:spPr>
          <c:dLbls>
            <c:txPr>
              <a:bodyPr/>
              <a:lstStyle/>
              <a:p>
                <a:pPr>
                  <a:defRPr sz="1100" b="1">
                    <a:solidFill>
                      <a:schemeClr val="bg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'!$D$491;'EXTRA ΕΠΙΧΕΙΡΗΣΕΩΝ '!$F$491;'EXTRA ΕΠΙΧΕΙΡΗΣΕΩΝ '!$H$491;'EXTRA ΕΠΙΧΕΙΡΗΣΕΩΝ '!$J$491;'EXTRA ΕΠΙΧΕΙΡΗΣΕΩΝ '!$L$491;'EXTRA ΕΠΙΧΕΙΡΗΣΕΩΝ '!$N$491;'EXTRA ΕΠΙΧΕΙΡΗΣΕΩΝ '!$P$491;'EXTRA ΕΠΙΧΕΙΡΗΣΕΩΝ '!$R$491)</c:f>
              <c:numCache>
                <c:formatCode>0%</c:formatCode>
                <c:ptCount val="8"/>
                <c:pt idx="0">
                  <c:v>0.27853260869565227</c:v>
                </c:pt>
                <c:pt idx="1">
                  <c:v>0.2853260869565219</c:v>
                </c:pt>
                <c:pt idx="2">
                  <c:v>0.29483695652173914</c:v>
                </c:pt>
                <c:pt idx="3">
                  <c:v>0.20516304347826092</c:v>
                </c:pt>
                <c:pt idx="4">
                  <c:v>0.26630434782608697</c:v>
                </c:pt>
                <c:pt idx="5">
                  <c:v>0.25679347826086957</c:v>
                </c:pt>
                <c:pt idx="6">
                  <c:v>0.28396739130434806</c:v>
                </c:pt>
                <c:pt idx="7">
                  <c:v>0.30434782608695665</c:v>
                </c:pt>
              </c:numCache>
            </c:numRef>
          </c:val>
        </c:ser>
        <c:ser>
          <c:idx val="4"/>
          <c:order val="4"/>
          <c:tx>
            <c:strRef>
              <c:f>'EXTRA ΕΠΙΧΕΙΡΗΣΕΩΝ '!$B$492</c:f>
              <c:strCache>
                <c:ptCount val="1"/>
                <c:pt idx="0">
                  <c:v>Πολύ</c:v>
                </c:pt>
              </c:strCache>
            </c:strRef>
          </c:tx>
          <c:spPr>
            <a:solidFill>
              <a:srgbClr val="002060"/>
            </a:solidFill>
          </c:spPr>
          <c:dLbls>
            <c:txPr>
              <a:bodyPr/>
              <a:lstStyle/>
              <a:p>
                <a:pPr>
                  <a:defRPr sz="1100" b="1">
                    <a:solidFill>
                      <a:schemeClr val="bg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'!$D$492;'EXTRA ΕΠΙΧΕΙΡΗΣΕΩΝ '!$F$492;'EXTRA ΕΠΙΧΕΙΡΗΣΕΩΝ '!$H$492;'EXTRA ΕΠΙΧΕΙΡΗΣΕΩΝ '!$J$492;'EXTRA ΕΠΙΧΕΙΡΗΣΕΩΝ '!$L$492;'EXTRA ΕΠΙΧΕΙΡΗΣΕΩΝ '!$N$492;'EXTRA ΕΠΙΧΕΙΡΗΣΕΩΝ '!$P$492;'EXTRA ΕΠΙΧΕΙΡΗΣΕΩΝ '!$R$492)</c:f>
              <c:numCache>
                <c:formatCode>0%</c:formatCode>
                <c:ptCount val="8"/>
                <c:pt idx="0">
                  <c:v>0.32065217391304368</c:v>
                </c:pt>
                <c:pt idx="1">
                  <c:v>0.36684782608695665</c:v>
                </c:pt>
                <c:pt idx="2">
                  <c:v>0.32201086956521763</c:v>
                </c:pt>
                <c:pt idx="3">
                  <c:v>0.14945652173913043</c:v>
                </c:pt>
                <c:pt idx="4">
                  <c:v>0.24728260869565216</c:v>
                </c:pt>
                <c:pt idx="5">
                  <c:v>0.25951086956521752</c:v>
                </c:pt>
                <c:pt idx="6">
                  <c:v>0.345108695652174</c:v>
                </c:pt>
                <c:pt idx="7">
                  <c:v>0.28125</c:v>
                </c:pt>
              </c:numCache>
            </c:numRef>
          </c:val>
        </c:ser>
        <c:ser>
          <c:idx val="5"/>
          <c:order val="5"/>
          <c:tx>
            <c:strRef>
              <c:f>'EXTRA ΕΠΙΧΕΙΡΗΣΕΩΝ '!$B$493</c:f>
              <c:strCache>
                <c:ptCount val="1"/>
                <c:pt idx="0">
                  <c:v>ΔΞ/ΔΑ</c:v>
                </c:pt>
              </c:strCache>
            </c:strRef>
          </c:tx>
          <c:spPr>
            <a:solidFill>
              <a:schemeClr val="bg1">
                <a:lumMod val="50000"/>
              </a:schemeClr>
            </a:solidFill>
          </c:spPr>
          <c:dLbls>
            <c:txPr>
              <a:bodyPr/>
              <a:lstStyle/>
              <a:p>
                <a:pPr>
                  <a:defRPr sz="1100" b="1">
                    <a:solidFill>
                      <a:schemeClr val="bg1"/>
                    </a:solidFill>
                  </a:defRPr>
                </a:pPr>
                <a:endParaRPr lang="el-GR"/>
              </a:p>
            </c:txPr>
            <c:showVal val="1"/>
          </c:dLbls>
          <c:cat>
            <c:strRef>
              <c:f>('EXTRA ΕΠΙΧΕΙΡΗΣΕΩΝ '!$D$487;'EXTRA ΕΠΙΧΕΙΡΗΣΕΩΝ '!$F$487;'EXTRA ΕΠΙΧΕΙΡΗΣΕΩΝ '!$H$487;'EXTRA ΕΠΙΧΕΙΡΗΣΕΩΝ '!$J$487;'EXTRA ΕΠΙΧΕΙΡΗΣΕΩΝ '!$L$487;'EXTRA ΕΠΙΧΕΙΡΗΣΕΩΝ '!$N$487;'EXTRA ΕΠΙΧΕΙΡΗΣΕΩΝ '!$P$487;'EXTRA ΕΠΙΧΕΙΡΗΣΕΩΝ '!$R$487)</c:f>
              <c:strCache>
                <c:ptCount val="8"/>
                <c:pt idx="0">
                  <c:v>Επέκταση για το 2022 της μείωσης κατά τρεις μονάδες των ασφαλιστικών εισφορών</c:v>
                </c:pt>
                <c:pt idx="1">
                  <c:v>Μείωση φόρου επιχειρήσεων από το 24% στο 22% από το φορολογικό έτος 2021</c:v>
                </c:pt>
                <c:pt idx="2">
                  <c:v>Μείωση ποσοστού επιστροφής όλων των επιστρεπτέων προκαταβολών ανάλογα με την πτώση τζίρου από 25% έως 50%</c:v>
                </c:pt>
                <c:pt idx="3">
                  <c:v>Επέκταση του προγράμματος ΣΥΝ-ΕΡΓΑΣΙΑ έως το τέλος του 2021</c:v>
                </c:pt>
                <c:pt idx="4">
                  <c:v>Μείωση 50% στον φόρο συγκέντρωσης κεφαλαίου από 1η Οκτωβρίου 2021</c:v>
                </c:pt>
                <c:pt idx="5">
                  <c:v>Έκπτωση 30% επί του φόρου για 3 έτη για όσες μικρές/πολύ μικρές επιχειρήσεις συγχωνεύονται ή απορροφώνται.</c:v>
                </c:pt>
                <c:pt idx="6">
                  <c:v>Επιδότηση εργασίας νέων 18 – 29 ετών χωρίς προηγούμενη εργασιακή εμπειρία για 6 μήνες εντός του 2022</c:v>
                </c:pt>
                <c:pt idx="7">
                  <c:v>Υπερεκπτώσεις φόρου για πράσινες και ψηφιακές επενδύσεις</c:v>
                </c:pt>
              </c:strCache>
            </c:strRef>
          </c:cat>
          <c:val>
            <c:numRef>
              <c:f>('EXTRA ΕΠΙΧΕΙΡΗΣΕΩΝ '!$D$493;'EXTRA ΕΠΙΧΕΙΡΗΣΕΩΝ '!$F$493;'EXTRA ΕΠΙΧΕΙΡΗΣΕΩΝ '!$H$493;'EXTRA ΕΠΙΧΕΙΡΗΣΕΩΝ '!$J$493;'EXTRA ΕΠΙΧΕΙΡΗΣΕΩΝ '!$L$493;'EXTRA ΕΠΙΧΕΙΡΗΣΕΩΝ '!$N$493;'EXTRA ΕΠΙΧΕΙΡΗΣΕΩΝ '!$P$493;'EXTRA ΕΠΙΧΕΙΡΗΣΕΩΝ '!$R$493)</c:f>
              <c:numCache>
                <c:formatCode>0%</c:formatCode>
                <c:ptCount val="8"/>
                <c:pt idx="0">
                  <c:v>2.3097826086956534E-2</c:v>
                </c:pt>
                <c:pt idx="1">
                  <c:v>1.4945652173913044E-2</c:v>
                </c:pt>
                <c:pt idx="2">
                  <c:v>5.1630434782608717E-2</c:v>
                </c:pt>
                <c:pt idx="3">
                  <c:v>0.26902173913043481</c:v>
                </c:pt>
                <c:pt idx="4">
                  <c:v>0.13179347826086962</c:v>
                </c:pt>
                <c:pt idx="5">
                  <c:v>8.9673913043478257E-2</c:v>
                </c:pt>
                <c:pt idx="6">
                  <c:v>3.5326086956521736E-2</c:v>
                </c:pt>
                <c:pt idx="7">
                  <c:v>8.2880434782608689E-2</c:v>
                </c:pt>
              </c:numCache>
            </c:numRef>
          </c:val>
        </c:ser>
        <c:dLbls>
          <c:showVal val="1"/>
        </c:dLbls>
        <c:gapWidth val="95"/>
        <c:overlap val="100"/>
        <c:axId val="292328960"/>
        <c:axId val="292330496"/>
      </c:barChart>
      <c:catAx>
        <c:axId val="292328960"/>
        <c:scaling>
          <c:orientation val="maxMin"/>
        </c:scaling>
        <c:axPos val="l"/>
        <c:numFmt formatCode="General" sourceLinked="1"/>
        <c:tickLblPos val="nextTo"/>
        <c:txPr>
          <a:bodyPr/>
          <a:lstStyle/>
          <a:p>
            <a:pPr>
              <a:defRPr sz="900" b="1"/>
            </a:pPr>
            <a:endParaRPr lang="el-GR"/>
          </a:p>
        </c:txPr>
        <c:crossAx val="292330496"/>
        <c:crosses val="autoZero"/>
        <c:auto val="1"/>
        <c:lblAlgn val="ctr"/>
        <c:lblOffset val="100"/>
      </c:catAx>
      <c:valAx>
        <c:axId val="292330496"/>
        <c:scaling>
          <c:orientation val="minMax"/>
        </c:scaling>
        <c:delete val="1"/>
        <c:axPos val="t"/>
        <c:numFmt formatCode="0%" sourceLinked="1"/>
        <c:tickLblPos val="none"/>
        <c:crossAx val="292328960"/>
        <c:crosses val="autoZero"/>
        <c:crossBetween val="between"/>
      </c:valAx>
      <c:spPr>
        <a:noFill/>
        <a:ln>
          <a:noFill/>
        </a:ln>
      </c:spPr>
    </c:plotArea>
    <c:legend>
      <c:legendPos val="t"/>
      <c:layout/>
    </c:legend>
    <c:plotVisOnly val="1"/>
    <c:dispBlanksAs val="gap"/>
  </c:chart>
  <c:spPr>
    <a:noFill/>
    <a:ln>
      <a:noFill/>
    </a:ln>
  </c:sp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manualLayout>
          <c:layoutTarget val="inner"/>
          <c:xMode val="edge"/>
          <c:yMode val="edge"/>
          <c:x val="0.21864990769347148"/>
          <c:y val="2.0040725927571848E-2"/>
          <c:w val="0.53080361047354119"/>
          <c:h val="0.92399147008357174"/>
        </c:manualLayout>
      </c:layout>
      <c:pieChart>
        <c:varyColors val="1"/>
        <c:ser>
          <c:idx val="0"/>
          <c:order val="0"/>
          <c:dPt>
            <c:idx val="0"/>
            <c:spPr>
              <a:solidFill>
                <a:srgbClr val="0070C0"/>
              </a:solidFill>
            </c:spPr>
          </c:dPt>
          <c:dPt>
            <c:idx val="1"/>
            <c:spPr>
              <a:solidFill>
                <a:srgbClr val="C00000"/>
              </a:solidFill>
            </c:spPr>
          </c:dPt>
          <c:dPt>
            <c:idx val="2"/>
            <c:spPr>
              <a:solidFill>
                <a:schemeClr val="bg1">
                  <a:lumMod val="50000"/>
                </a:schemeClr>
              </a:solidFill>
            </c:spPr>
          </c:dPt>
          <c:dLbls>
            <c:dLbl>
              <c:idx val="3"/>
              <c:layout>
                <c:manualLayout>
                  <c:x val="-0.22195526536483123"/>
                  <c:y val="0.15403846064988921"/>
                </c:manualLayout>
              </c:layout>
              <c:showCatName val="1"/>
              <c:showPercent val="1"/>
            </c:dLbl>
            <c:txPr>
              <a:bodyPr/>
              <a:lstStyle/>
              <a:p>
                <a:pPr>
                  <a:defRPr sz="1100" b="1">
                    <a:solidFill>
                      <a:schemeClr val="bg1"/>
                    </a:solidFill>
                  </a:defRPr>
                </a:pPr>
                <a:endParaRPr lang="el-GR"/>
              </a:p>
            </c:txPr>
            <c:showCatName val="1"/>
            <c:showPercent val="1"/>
            <c:showLeaderLines val="1"/>
          </c:dLbls>
          <c:cat>
            <c:strRef>
              <c:f>'EXTRA ΕΠΙΧΕΙΡΗΣΕΩΝ '!$B$533:$B$535</c:f>
              <c:strCache>
                <c:ptCount val="3"/>
                <c:pt idx="0">
                  <c:v>Επαρκή και αποτελεσματικά</c:v>
                </c:pt>
                <c:pt idx="1">
                  <c:v>Ανεπαρκή και αναποτελεσματικά</c:v>
                </c:pt>
                <c:pt idx="2">
                  <c:v>ΔΞ/ΔΑ</c:v>
                </c:pt>
              </c:strCache>
            </c:strRef>
          </c:cat>
          <c:val>
            <c:numRef>
              <c:f>'EXTRA ΕΠΙΧΕΙΡΗΣΕΩΝ '!$D$533:$D$535</c:f>
              <c:numCache>
                <c:formatCode>0%</c:formatCode>
                <c:ptCount val="3"/>
                <c:pt idx="0">
                  <c:v>0.53804347826086962</c:v>
                </c:pt>
                <c:pt idx="1">
                  <c:v>0.33695652173913065</c:v>
                </c:pt>
                <c:pt idx="2">
                  <c:v>0.125</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el-GR"/>
  <c:style val="26"/>
  <c:chart>
    <c:autoTitleDeleted val="1"/>
    <c:plotArea>
      <c:layout>
        <c:manualLayout>
          <c:layoutTarget val="inner"/>
          <c:xMode val="edge"/>
          <c:yMode val="edge"/>
          <c:x val="0.26533219664935187"/>
          <c:y val="9.653605739713135E-2"/>
          <c:w val="0.48913215991873921"/>
          <c:h val="0.84096406442169191"/>
        </c:manualLayout>
      </c:layout>
      <c:pieChart>
        <c:varyColors val="1"/>
        <c:ser>
          <c:idx val="0"/>
          <c:order val="0"/>
          <c:dPt>
            <c:idx val="0"/>
            <c:spPr>
              <a:solidFill>
                <a:srgbClr val="C00000"/>
              </a:solidFill>
            </c:spPr>
          </c:dPt>
          <c:dPt>
            <c:idx val="1"/>
            <c:spPr>
              <a:solidFill>
                <a:srgbClr val="0070C0"/>
              </a:solidFill>
            </c:spPr>
          </c:dPt>
          <c:dPt>
            <c:idx val="2"/>
            <c:spPr>
              <a:solidFill>
                <a:schemeClr val="bg1">
                  <a:lumMod val="50000"/>
                </a:schemeClr>
              </a:solidFill>
            </c:spPr>
          </c:dPt>
          <c:dLbls>
            <c:dLbl>
              <c:idx val="0"/>
              <c:spPr/>
              <c:txPr>
                <a:bodyPr/>
                <a:lstStyle/>
                <a:p>
                  <a:pPr>
                    <a:defRPr sz="1200" b="1">
                      <a:solidFill>
                        <a:schemeClr val="bg1"/>
                      </a:solidFill>
                    </a:defRPr>
                  </a:pPr>
                  <a:endParaRPr lang="el-GR"/>
                </a:p>
              </c:txPr>
            </c:dLbl>
            <c:dLbl>
              <c:idx val="1"/>
              <c:spPr/>
              <c:txPr>
                <a:bodyPr/>
                <a:lstStyle/>
                <a:p>
                  <a:pPr>
                    <a:defRPr sz="1200" b="1">
                      <a:solidFill>
                        <a:schemeClr val="bg1"/>
                      </a:solidFill>
                    </a:defRPr>
                  </a:pPr>
                  <a:endParaRPr lang="el-GR"/>
                </a:p>
              </c:txPr>
            </c:dLbl>
            <c:dLbl>
              <c:idx val="3"/>
              <c:layout>
                <c:manualLayout>
                  <c:x val="-0.22195526536483123"/>
                  <c:y val="0.15403846064988921"/>
                </c:manualLayout>
              </c:layout>
              <c:showCatName val="1"/>
              <c:showPercent val="1"/>
            </c:dLbl>
            <c:txPr>
              <a:bodyPr/>
              <a:lstStyle/>
              <a:p>
                <a:pPr>
                  <a:defRPr sz="1200" b="1"/>
                </a:pPr>
                <a:endParaRPr lang="el-GR"/>
              </a:p>
            </c:txPr>
            <c:showCatName val="1"/>
            <c:showPercent val="1"/>
            <c:showLeaderLines val="1"/>
          </c:dLbls>
          <c:cat>
            <c:strRef>
              <c:f>'EXTRA ΕΠΙΧΕΙΡΗΣΕΩΝ '!$B$551:$B$553</c:f>
              <c:strCache>
                <c:ptCount val="3"/>
                <c:pt idx="0">
                  <c:v>Ναι/Μάλλον ναι</c:v>
                </c:pt>
                <c:pt idx="1">
                  <c:v>Όχι/Μάλλον όχι</c:v>
                </c:pt>
                <c:pt idx="2">
                  <c:v>ΔΞ/ΔΑ</c:v>
                </c:pt>
              </c:strCache>
            </c:strRef>
          </c:cat>
          <c:val>
            <c:numRef>
              <c:f>'EXTRA ΕΠΙΧΕΙΡΗΣΕΩΝ '!$D$551:$D$553</c:f>
              <c:numCache>
                <c:formatCode>0%</c:formatCode>
                <c:ptCount val="3"/>
                <c:pt idx="0">
                  <c:v>0.79891304347826086</c:v>
                </c:pt>
                <c:pt idx="1">
                  <c:v>0.17119565217391305</c:v>
                </c:pt>
                <c:pt idx="2">
                  <c:v>2.9891304347826091E-2</c:v>
                </c:pt>
              </c:numCache>
            </c:numRef>
          </c:val>
        </c:ser>
        <c:dLbls>
          <c:showCatName val="1"/>
          <c:showPercent val="1"/>
        </c:dLbls>
        <c:firstSliceAng val="0"/>
      </c:pieChart>
    </c:plotArea>
    <c:plotVisOnly val="1"/>
    <c:dispBlanksAs val="zero"/>
  </c:chart>
  <c:txPr>
    <a:bodyPr/>
    <a:lstStyle/>
    <a:p>
      <a:pPr>
        <a:defRPr sz="1800"/>
      </a:pPr>
      <a:endParaRPr lang="el-G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C00000"/>
            </a:solidFill>
          </c:spPr>
          <c:dPt>
            <c:idx val="6"/>
            <c:spPr>
              <a:solidFill>
                <a:srgbClr val="0070C0"/>
              </a:solidFill>
            </c:spPr>
          </c:dPt>
          <c:dPt>
            <c:idx val="7"/>
            <c:spPr>
              <a:solidFill>
                <a:srgbClr val="0070C0"/>
              </a:solidFill>
            </c:spPr>
          </c:dPt>
          <c:dPt>
            <c:idx val="8"/>
            <c:spPr>
              <a:solidFill>
                <a:srgbClr val="0070C0"/>
              </a:solidFill>
            </c:spPr>
          </c:dPt>
          <c:dPt>
            <c:idx val="9"/>
            <c:spPr>
              <a:solidFill>
                <a:srgbClr val="0070C0"/>
              </a:solidFill>
            </c:spPr>
          </c:dPt>
          <c:dPt>
            <c:idx val="11"/>
            <c:spPr>
              <a:solidFill>
                <a:srgbClr val="FF0000"/>
              </a:solidFill>
            </c:spPr>
          </c:dPt>
          <c:dPt>
            <c:idx val="12"/>
            <c:spPr>
              <a:solidFill>
                <a:srgbClr val="FFC000"/>
              </a:solidFill>
            </c:spPr>
          </c:dPt>
          <c:dLbls>
            <c:dLbl>
              <c:idx val="0"/>
              <c:layout>
                <c:manualLayout>
                  <c:x val="0.4192513368983955"/>
                  <c:y val="0"/>
                </c:manualLayout>
              </c:layout>
              <c:showVal val="1"/>
            </c:dLbl>
            <c:dLbl>
              <c:idx val="1"/>
              <c:layout>
                <c:manualLayout>
                  <c:x val="0.20309191234643967"/>
                  <c:y val="0"/>
                </c:manualLayout>
              </c:layout>
              <c:showVal val="1"/>
            </c:dLbl>
            <c:dLbl>
              <c:idx val="2"/>
              <c:layout>
                <c:manualLayout>
                  <c:x val="0.16568024428262179"/>
                  <c:y val="9.9831701045717449E-3"/>
                </c:manualLayout>
              </c:layout>
              <c:showVal val="1"/>
            </c:dLbl>
            <c:dLbl>
              <c:idx val="3"/>
              <c:layout>
                <c:manualLayout>
                  <c:x val="0.15855421227046618"/>
                  <c:y val="3.3277233681905834E-3"/>
                </c:manualLayout>
              </c:layout>
              <c:showVal val="1"/>
            </c:dLbl>
            <c:dLbl>
              <c:idx val="4"/>
              <c:layout>
                <c:manualLayout>
                  <c:x val="0.15855421227046618"/>
                  <c:y val="0"/>
                </c:manualLayout>
              </c:layout>
              <c:showVal val="1"/>
            </c:dLbl>
            <c:dLbl>
              <c:idx val="5"/>
              <c:layout>
                <c:manualLayout>
                  <c:x val="0.11223500419145342"/>
                  <c:y val="9.9831701045717449E-3"/>
                </c:manualLayout>
              </c:layout>
              <c:showVal val="1"/>
            </c:dLbl>
            <c:dLbl>
              <c:idx val="6"/>
              <c:layout>
                <c:manualLayout>
                  <c:x val="0.11401651219449237"/>
                  <c:y val="3.3277233681906437E-3"/>
                </c:manualLayout>
              </c:layout>
              <c:showVal val="1"/>
            </c:dLbl>
            <c:dLbl>
              <c:idx val="7"/>
              <c:layout>
                <c:manualLayout>
                  <c:x val="8.9075400151947232E-2"/>
                  <c:y val="0"/>
                </c:manualLayout>
              </c:layout>
              <c:showVal val="1"/>
            </c:dLbl>
            <c:dLbl>
              <c:idx val="8"/>
              <c:layout>
                <c:manualLayout>
                  <c:x val="4.2756192072934678E-2"/>
                  <c:y val="6.6554467363811641E-3"/>
                </c:manualLayout>
              </c:layout>
              <c:showVal val="1"/>
            </c:dLbl>
            <c:dLbl>
              <c:idx val="9"/>
              <c:layout>
                <c:manualLayout>
                  <c:x val="3.919317606685678E-2"/>
                  <c:y val="0"/>
                </c:manualLayout>
              </c:layout>
              <c:showVal val="1"/>
            </c:dLbl>
            <c:dLbl>
              <c:idx val="10"/>
              <c:layout>
                <c:manualLayout>
                  <c:x val="3.919317606685678E-2"/>
                  <c:y val="1.3310893472762323E-2"/>
                </c:manualLayout>
              </c:layout>
              <c:showVal val="1"/>
            </c:dLbl>
            <c:dLbl>
              <c:idx val="11"/>
              <c:layout>
                <c:manualLayout>
                  <c:x val="6.591579611244093E-2"/>
                  <c:y val="6.6562328127673497E-3"/>
                </c:manualLayout>
              </c:layout>
              <c:showVal val="1"/>
            </c:dLbl>
            <c:dLbl>
              <c:idx val="12"/>
              <c:layout>
                <c:manualLayout>
                  <c:x val="3.2067144054701006E-2"/>
                  <c:y val="0"/>
                </c:manualLayout>
              </c:layout>
              <c:showVal val="1"/>
            </c:dLbl>
            <c:txPr>
              <a:bodyPr/>
              <a:lstStyle/>
              <a:p>
                <a:pPr>
                  <a:defRPr sz="1400" b="1"/>
                </a:pPr>
                <a:endParaRPr lang="el-GR"/>
              </a:p>
            </c:txPr>
            <c:showVal val="1"/>
          </c:dLbls>
          <c:cat>
            <c:strRef>
              <c:f>'EXTRA ΚΑΤΑΝΑΛΩΤΩΝ '!$B$24:$B$36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Σιγουριά</c:v>
                </c:pt>
                <c:pt idx="10">
                  <c:v>Πανικός</c:v>
                </c:pt>
                <c:pt idx="11">
                  <c:v>Κανένα από τα παραπάνω</c:v>
                </c:pt>
                <c:pt idx="12">
                  <c:v>ΔΞ/ΔΑ</c:v>
                </c:pt>
              </c:strCache>
            </c:strRef>
          </c:cat>
          <c:val>
            <c:numRef>
              <c:f>'EXTRA ΚΑΤΑΝΑΛΩΤΩΝ '!$E$24:$E$36</c:f>
              <c:numCache>
                <c:formatCode>0%</c:formatCode>
                <c:ptCount val="13"/>
                <c:pt idx="0">
                  <c:v>0.38122332859174962</c:v>
                </c:pt>
                <c:pt idx="1">
                  <c:v>0.20768136557610248</c:v>
                </c:pt>
                <c:pt idx="2">
                  <c:v>0.16500711237553342</c:v>
                </c:pt>
                <c:pt idx="3">
                  <c:v>0.14793741109530595</c:v>
                </c:pt>
                <c:pt idx="4">
                  <c:v>0.14793741109530595</c:v>
                </c:pt>
                <c:pt idx="5">
                  <c:v>0.10099573257468002</c:v>
                </c:pt>
                <c:pt idx="6">
                  <c:v>9.9573257467994281E-2</c:v>
                </c:pt>
                <c:pt idx="7">
                  <c:v>7.5391180654338572E-2</c:v>
                </c:pt>
                <c:pt idx="8">
                  <c:v>1.8492176386913237E-2</c:v>
                </c:pt>
                <c:pt idx="9">
                  <c:v>1.1379800853485068E-2</c:v>
                </c:pt>
                <c:pt idx="10">
                  <c:v>9.9573257467994308E-3</c:v>
                </c:pt>
                <c:pt idx="11">
                  <c:v>4.1251778093883355E-2</c:v>
                </c:pt>
                <c:pt idx="12">
                  <c:v>7.1123755334281669E-3</c:v>
                </c:pt>
              </c:numCache>
            </c:numRef>
          </c:val>
        </c:ser>
        <c:dLbls/>
        <c:gapWidth val="55"/>
        <c:gapDepth val="55"/>
        <c:shape val="box"/>
        <c:axId val="217078400"/>
        <c:axId val="217080192"/>
        <c:axId val="0"/>
      </c:bar3DChart>
      <c:catAx>
        <c:axId val="217078400"/>
        <c:scaling>
          <c:orientation val="maxMin"/>
        </c:scaling>
        <c:axPos val="l"/>
        <c:majorTickMark val="none"/>
        <c:tickLblPos val="nextTo"/>
        <c:txPr>
          <a:bodyPr/>
          <a:lstStyle/>
          <a:p>
            <a:pPr>
              <a:defRPr sz="1400" b="1" i="0">
                <a:solidFill>
                  <a:schemeClr val="tx1"/>
                </a:solidFill>
              </a:defRPr>
            </a:pPr>
            <a:endParaRPr lang="el-GR"/>
          </a:p>
        </c:txPr>
        <c:crossAx val="217080192"/>
        <c:crosses val="autoZero"/>
        <c:auto val="1"/>
        <c:lblAlgn val="ctr"/>
        <c:lblOffset val="100"/>
      </c:catAx>
      <c:valAx>
        <c:axId val="217080192"/>
        <c:scaling>
          <c:orientation val="minMax"/>
        </c:scaling>
        <c:delete val="1"/>
        <c:axPos val="t"/>
        <c:numFmt formatCode="0%" sourceLinked="1"/>
        <c:majorTickMark val="none"/>
        <c:tickLblPos val="none"/>
        <c:crossAx val="217078400"/>
        <c:crosses val="autoZero"/>
        <c:crossBetween val="between"/>
      </c:valAx>
    </c:plotArea>
    <c:plotVisOnly val="1"/>
    <c:dispBlanksAs val="gap"/>
  </c:chart>
  <c:txPr>
    <a:bodyPr/>
    <a:lstStyle/>
    <a:p>
      <a:pPr>
        <a:defRPr sz="1800"/>
      </a:pPr>
      <a:endParaRPr lang="el-G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l-GR"/>
  <c:chart>
    <c:autoTitleDeleted val="1"/>
    <c:view3D>
      <c:rAngAx val="1"/>
    </c:view3D>
    <c:plotArea>
      <c:layout/>
      <c:bar3DChart>
        <c:barDir val="bar"/>
        <c:grouping val="clustered"/>
        <c:ser>
          <c:idx val="0"/>
          <c:order val="0"/>
          <c:tx>
            <c:strRef>
              <c:f>'EXTRA ΚΑΤΑΝΑΛΩΤΩΝ '!$U$23</c:f>
              <c:strCache>
                <c:ptCount val="1"/>
                <c:pt idx="0">
                  <c:v>Σεπτέμβριος 2021</c:v>
                </c:pt>
              </c:strCache>
            </c:strRef>
          </c:tx>
          <c:spPr>
            <a:solidFill>
              <a:srgbClr val="002060"/>
            </a:solidFill>
          </c:spPr>
          <c:dLbls>
            <c:dLbl>
              <c:idx val="2"/>
              <c:layout>
                <c:manualLayout>
                  <c:x val="1.5803150974096271E-3"/>
                  <c:y val="5.5990251524081118E-3"/>
                </c:manualLayout>
              </c:layout>
              <c:showVal val="1"/>
            </c:dLbl>
            <c:dLbl>
              <c:idx val="4"/>
              <c:layout>
                <c:manualLayout>
                  <c:x val="-1.5803150974096855E-3"/>
                  <c:y val="1.959658803342839E-2"/>
                </c:manualLayout>
              </c:layout>
              <c:showVal val="1"/>
            </c:dLbl>
            <c:dLbl>
              <c:idx val="6"/>
              <c:layout>
                <c:manualLayout>
                  <c:x val="1.5803150974096271E-3"/>
                  <c:y val="1.6797075457224329E-2"/>
                </c:manualLayout>
              </c:layout>
              <c:showVal val="1"/>
            </c:dLbl>
            <c:dLbl>
              <c:idx val="8"/>
              <c:layout>
                <c:manualLayout>
                  <c:x val="7.9015754870481389E-3"/>
                  <c:y val="2.7997330102651746E-3"/>
                </c:manualLayout>
              </c:layout>
              <c:showVal val="1"/>
            </c:dLbl>
            <c:txPr>
              <a:bodyPr/>
              <a:lstStyle/>
              <a:p>
                <a:pPr>
                  <a:defRPr sz="900" b="1">
                    <a:solidFill>
                      <a:srgbClr val="002060"/>
                    </a:solidFill>
                  </a:defRPr>
                </a:pPr>
                <a:endParaRPr lang="el-GR"/>
              </a:p>
            </c:txPr>
            <c:showVal val="1"/>
          </c:dLbls>
          <c:cat>
            <c:strRef>
              <c:f>'EXTRA ΚΑΤΑΝΑΛΩΤΩΝ '!$T$24:$T$36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Πανικός</c:v>
                </c:pt>
                <c:pt idx="10">
                  <c:v>Σιγουριά</c:v>
                </c:pt>
                <c:pt idx="11">
                  <c:v>Κανένα από τα παραπάνω</c:v>
                </c:pt>
                <c:pt idx="12">
                  <c:v>ΔΞ/ΔΑ</c:v>
                </c:pt>
              </c:strCache>
            </c:strRef>
          </c:cat>
          <c:val>
            <c:numRef>
              <c:f>'EXTRA ΚΑΤΑΝΑΛΩΤΩΝ '!$U$24:$U$36</c:f>
              <c:numCache>
                <c:formatCode>0%</c:formatCode>
                <c:ptCount val="13"/>
                <c:pt idx="0">
                  <c:v>0.38000000000000012</c:v>
                </c:pt>
                <c:pt idx="1">
                  <c:v>0.21000000000000005</c:v>
                </c:pt>
                <c:pt idx="2">
                  <c:v>0.17</c:v>
                </c:pt>
                <c:pt idx="3">
                  <c:v>0.15000000000000005</c:v>
                </c:pt>
                <c:pt idx="4">
                  <c:v>0.15000000000000005</c:v>
                </c:pt>
                <c:pt idx="5">
                  <c:v>0.1</c:v>
                </c:pt>
                <c:pt idx="6">
                  <c:v>0.1</c:v>
                </c:pt>
                <c:pt idx="7">
                  <c:v>8.0000000000000029E-2</c:v>
                </c:pt>
                <c:pt idx="8">
                  <c:v>2.0000000000000007E-2</c:v>
                </c:pt>
                <c:pt idx="9">
                  <c:v>1.0000000000000004E-2</c:v>
                </c:pt>
                <c:pt idx="10">
                  <c:v>1.0000000000000004E-2</c:v>
                </c:pt>
                <c:pt idx="11">
                  <c:v>4.0000000000000015E-2</c:v>
                </c:pt>
                <c:pt idx="12">
                  <c:v>1.0000000000000004E-2</c:v>
                </c:pt>
              </c:numCache>
            </c:numRef>
          </c:val>
        </c:ser>
        <c:ser>
          <c:idx val="1"/>
          <c:order val="1"/>
          <c:tx>
            <c:strRef>
              <c:f>'EXTRA ΚΑΤΑΝΑΛΩΤΩΝ '!$V$23</c:f>
              <c:strCache>
                <c:ptCount val="1"/>
                <c:pt idx="0">
                  <c:v>Μάρτιος 2021</c:v>
                </c:pt>
              </c:strCache>
            </c:strRef>
          </c:tx>
          <c:spPr>
            <a:solidFill>
              <a:srgbClr val="00B0F0"/>
            </a:solidFill>
          </c:spPr>
          <c:dLbls>
            <c:dLbl>
              <c:idx val="1"/>
              <c:layout>
                <c:manualLayout>
                  <c:x val="-3.1606301948192551E-3"/>
                  <c:y val="8.3985377286121647E-3"/>
                </c:manualLayout>
              </c:layout>
              <c:showVal val="1"/>
            </c:dLbl>
            <c:dLbl>
              <c:idx val="7"/>
              <c:layout>
                <c:manualLayout>
                  <c:x val="7.9015754870481389E-3"/>
                  <c:y val="2.7995125762040559E-3"/>
                </c:manualLayout>
              </c:layout>
              <c:showVal val="1"/>
            </c:dLbl>
            <c:txPr>
              <a:bodyPr/>
              <a:lstStyle/>
              <a:p>
                <a:pPr>
                  <a:defRPr sz="900" b="1">
                    <a:solidFill>
                      <a:srgbClr val="00B0F0"/>
                    </a:solidFill>
                  </a:defRPr>
                </a:pPr>
                <a:endParaRPr lang="el-GR"/>
              </a:p>
            </c:txPr>
            <c:showVal val="1"/>
          </c:dLbls>
          <c:cat>
            <c:strRef>
              <c:f>'EXTRA ΚΑΤΑΝΑΛΩΤΩΝ '!$T$24:$T$36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Πανικός</c:v>
                </c:pt>
                <c:pt idx="10">
                  <c:v>Σιγουριά</c:v>
                </c:pt>
                <c:pt idx="11">
                  <c:v>Κανένα από τα παραπάνω</c:v>
                </c:pt>
                <c:pt idx="12">
                  <c:v>ΔΞ/ΔΑ</c:v>
                </c:pt>
              </c:strCache>
            </c:strRef>
          </c:cat>
          <c:val>
            <c:numRef>
              <c:f>'EXTRA ΚΑΤΑΝΑΛΩΤΩΝ '!$V$24:$V$36</c:f>
              <c:numCache>
                <c:formatCode>0%</c:formatCode>
                <c:ptCount val="13"/>
                <c:pt idx="0">
                  <c:v>0.3000000000000001</c:v>
                </c:pt>
                <c:pt idx="1">
                  <c:v>0.25</c:v>
                </c:pt>
                <c:pt idx="2">
                  <c:v>0.18000000000000005</c:v>
                </c:pt>
                <c:pt idx="3">
                  <c:v>0.18000000000000005</c:v>
                </c:pt>
                <c:pt idx="4">
                  <c:v>0.16</c:v>
                </c:pt>
                <c:pt idx="5">
                  <c:v>0.14000000000000001</c:v>
                </c:pt>
                <c:pt idx="6">
                  <c:v>0.1</c:v>
                </c:pt>
                <c:pt idx="7">
                  <c:v>9.0000000000000024E-2</c:v>
                </c:pt>
                <c:pt idx="8">
                  <c:v>1.0000000000000004E-2</c:v>
                </c:pt>
                <c:pt idx="9">
                  <c:v>4.0000000000000015E-2</c:v>
                </c:pt>
                <c:pt idx="10">
                  <c:v>0</c:v>
                </c:pt>
              </c:numCache>
            </c:numRef>
          </c:val>
        </c:ser>
        <c:ser>
          <c:idx val="2"/>
          <c:order val="2"/>
          <c:tx>
            <c:strRef>
              <c:f>'EXTRA ΚΑΤΑΝΑΛΩΤΩΝ '!$W$23</c:f>
              <c:strCache>
                <c:ptCount val="1"/>
                <c:pt idx="0">
                  <c:v>Σεπτέμβριος 2020</c:v>
                </c:pt>
              </c:strCache>
            </c:strRef>
          </c:tx>
          <c:spPr>
            <a:solidFill>
              <a:srgbClr val="C00000"/>
            </a:solidFill>
          </c:spPr>
          <c:dLbls>
            <c:dLbl>
              <c:idx val="0"/>
              <c:layout>
                <c:manualLayout>
                  <c:x val="3.4766932143011797E-2"/>
                  <c:y val="0"/>
                </c:manualLayout>
              </c:layout>
              <c:showVal val="1"/>
            </c:dLbl>
            <c:txPr>
              <a:bodyPr/>
              <a:lstStyle/>
              <a:p>
                <a:pPr>
                  <a:defRPr sz="900" b="1">
                    <a:solidFill>
                      <a:srgbClr val="C00000"/>
                    </a:solidFill>
                  </a:defRPr>
                </a:pPr>
                <a:endParaRPr lang="el-GR"/>
              </a:p>
            </c:txPr>
            <c:showVal val="1"/>
          </c:dLbls>
          <c:cat>
            <c:strRef>
              <c:f>'EXTRA ΚΑΤΑΝΑΛΩΤΩΝ '!$T$24:$T$36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Πανικός</c:v>
                </c:pt>
                <c:pt idx="10">
                  <c:v>Σιγουριά</c:v>
                </c:pt>
                <c:pt idx="11">
                  <c:v>Κανένα από τα παραπάνω</c:v>
                </c:pt>
                <c:pt idx="12">
                  <c:v>ΔΞ/ΔΑ</c:v>
                </c:pt>
              </c:strCache>
            </c:strRef>
          </c:cat>
          <c:val>
            <c:numRef>
              <c:f>'EXTRA ΚΑΤΑΝΑΛΩΤΩΝ '!$W$24:$W$36</c:f>
              <c:numCache>
                <c:formatCode>0%</c:formatCode>
                <c:ptCount val="13"/>
                <c:pt idx="0">
                  <c:v>0.3000000000000001</c:v>
                </c:pt>
                <c:pt idx="1">
                  <c:v>0.28000000000000008</c:v>
                </c:pt>
                <c:pt idx="2">
                  <c:v>0.14000000000000001</c:v>
                </c:pt>
                <c:pt idx="3">
                  <c:v>0.13</c:v>
                </c:pt>
                <c:pt idx="4">
                  <c:v>0.14000000000000001</c:v>
                </c:pt>
                <c:pt idx="5">
                  <c:v>9.0000000000000024E-2</c:v>
                </c:pt>
                <c:pt idx="6">
                  <c:v>6.0000000000000019E-2</c:v>
                </c:pt>
                <c:pt idx="7">
                  <c:v>7.0000000000000021E-2</c:v>
                </c:pt>
                <c:pt idx="8">
                  <c:v>1.0000000000000004E-2</c:v>
                </c:pt>
                <c:pt idx="9">
                  <c:v>3.0000000000000002E-2</c:v>
                </c:pt>
                <c:pt idx="10">
                  <c:v>1.0000000000000004E-2</c:v>
                </c:pt>
              </c:numCache>
            </c:numRef>
          </c:val>
        </c:ser>
        <c:ser>
          <c:idx val="3"/>
          <c:order val="3"/>
          <c:tx>
            <c:strRef>
              <c:f>'EXTRA ΚΑΤΑΝΑΛΩΤΩΝ '!$X$23</c:f>
              <c:strCache>
                <c:ptCount val="1"/>
                <c:pt idx="0">
                  <c:v>Ιούλιος 2020</c:v>
                </c:pt>
              </c:strCache>
            </c:strRef>
          </c:tx>
          <c:spPr>
            <a:solidFill>
              <a:srgbClr val="00B050"/>
            </a:solidFill>
          </c:spPr>
          <c:dLbls>
            <c:dLbl>
              <c:idx val="1"/>
              <c:layout>
                <c:manualLayout>
                  <c:x val="-3.1606301948192551E-3"/>
                  <c:y val="-1.6797075457224329E-2"/>
                </c:manualLayout>
              </c:layout>
              <c:showVal val="1"/>
            </c:dLbl>
            <c:txPr>
              <a:bodyPr/>
              <a:lstStyle/>
              <a:p>
                <a:pPr>
                  <a:defRPr>
                    <a:solidFill>
                      <a:srgbClr val="00B050"/>
                    </a:solidFill>
                  </a:defRPr>
                </a:pPr>
                <a:endParaRPr lang="el-GR"/>
              </a:p>
            </c:txPr>
            <c:showVal val="1"/>
          </c:dLbls>
          <c:cat>
            <c:strRef>
              <c:f>'EXTRA ΚΑΤΑΝΑΛΩΤΩΝ '!$T$24:$T$36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Πανικός</c:v>
                </c:pt>
                <c:pt idx="10">
                  <c:v>Σιγουριά</c:v>
                </c:pt>
                <c:pt idx="11">
                  <c:v>Κανένα από τα παραπάνω</c:v>
                </c:pt>
                <c:pt idx="12">
                  <c:v>ΔΞ/ΔΑ</c:v>
                </c:pt>
              </c:strCache>
            </c:strRef>
          </c:cat>
          <c:val>
            <c:numRef>
              <c:f>'EXTRA ΚΑΤΑΝΑΛΩΤΩΝ '!$X$24:$X$36</c:f>
              <c:numCache>
                <c:formatCode>0%</c:formatCode>
                <c:ptCount val="13"/>
                <c:pt idx="0">
                  <c:v>0.35000000000000009</c:v>
                </c:pt>
                <c:pt idx="1">
                  <c:v>0.25</c:v>
                </c:pt>
                <c:pt idx="2">
                  <c:v>0.1</c:v>
                </c:pt>
                <c:pt idx="3">
                  <c:v>7.0000000000000021E-2</c:v>
                </c:pt>
                <c:pt idx="4">
                  <c:v>0.14000000000000001</c:v>
                </c:pt>
                <c:pt idx="5">
                  <c:v>4.0000000000000015E-2</c:v>
                </c:pt>
                <c:pt idx="6">
                  <c:v>0.11</c:v>
                </c:pt>
                <c:pt idx="7">
                  <c:v>0.1</c:v>
                </c:pt>
                <c:pt idx="8">
                  <c:v>2.0000000000000007E-2</c:v>
                </c:pt>
                <c:pt idx="9">
                  <c:v>2.0000000000000007E-2</c:v>
                </c:pt>
                <c:pt idx="10">
                  <c:v>1.0000000000000004E-2</c:v>
                </c:pt>
              </c:numCache>
            </c:numRef>
          </c:val>
        </c:ser>
        <c:ser>
          <c:idx val="4"/>
          <c:order val="4"/>
          <c:tx>
            <c:strRef>
              <c:f>'EXTRA ΚΑΤΑΝΑΛΩΤΩΝ '!$Y$23</c:f>
              <c:strCache>
                <c:ptCount val="1"/>
                <c:pt idx="0">
                  <c:v>Ιιούνιος 2020</c:v>
                </c:pt>
              </c:strCache>
            </c:strRef>
          </c:tx>
          <c:spPr>
            <a:solidFill>
              <a:srgbClr val="FFC000"/>
            </a:solidFill>
          </c:spPr>
          <c:dLbls>
            <c:dLbl>
              <c:idx val="0"/>
              <c:layout>
                <c:manualLayout>
                  <c:x val="-4.7409452922288833E-3"/>
                  <c:y val="-1.1198050304816224E-2"/>
                </c:manualLayout>
              </c:layout>
              <c:showVal val="1"/>
            </c:dLbl>
            <c:dLbl>
              <c:idx val="1"/>
              <c:layout>
                <c:manualLayout>
                  <c:x val="6.3212603896385111E-3"/>
                  <c:y val="-1.959658803342839E-2"/>
                </c:manualLayout>
              </c:layout>
              <c:showVal val="1"/>
            </c:dLbl>
            <c:dLbl>
              <c:idx val="2"/>
              <c:layout>
                <c:manualLayout>
                  <c:x val="0"/>
                  <c:y val="2.2043406111842967E-7"/>
                </c:manualLayout>
              </c:layout>
              <c:showVal val="1"/>
            </c:dLbl>
            <c:dLbl>
              <c:idx val="4"/>
              <c:layout>
                <c:manualLayout>
                  <c:x val="6.3212603896384521E-3"/>
                  <c:y val="-1.3997562881020277E-2"/>
                </c:manualLayout>
              </c:layout>
              <c:showVal val="1"/>
            </c:dLbl>
            <c:txPr>
              <a:bodyPr/>
              <a:lstStyle/>
              <a:p>
                <a:pPr>
                  <a:defRPr sz="900" b="1">
                    <a:solidFill>
                      <a:srgbClr val="FFC000"/>
                    </a:solidFill>
                  </a:defRPr>
                </a:pPr>
                <a:endParaRPr lang="el-GR"/>
              </a:p>
            </c:txPr>
            <c:showVal val="1"/>
          </c:dLbls>
          <c:cat>
            <c:strRef>
              <c:f>'EXTRA ΚΑΤΑΝΑΛΩΤΩΝ '!$T$24:$T$36</c:f>
              <c:strCache>
                <c:ptCount val="13"/>
                <c:pt idx="0">
                  <c:v>Ανησυχία</c:v>
                </c:pt>
                <c:pt idx="1">
                  <c:v>Ανασφάλεια</c:v>
                </c:pt>
                <c:pt idx="2">
                  <c:v>Απογοήτευση</c:v>
                </c:pt>
                <c:pt idx="3">
                  <c:v>Οργή</c:v>
                </c:pt>
                <c:pt idx="4">
                  <c:v>Φόβος</c:v>
                </c:pt>
                <c:pt idx="5">
                  <c:v>Απαισιοδοξία</c:v>
                </c:pt>
                <c:pt idx="6">
                  <c:v>Αισιοδοξία</c:v>
                </c:pt>
                <c:pt idx="7">
                  <c:v>Ελπίδα</c:v>
                </c:pt>
                <c:pt idx="8">
                  <c:v>Ασφάλεια</c:v>
                </c:pt>
                <c:pt idx="9">
                  <c:v>Πανικός</c:v>
                </c:pt>
                <c:pt idx="10">
                  <c:v>Σιγουριά</c:v>
                </c:pt>
                <c:pt idx="11">
                  <c:v>Κανένα από τα παραπάνω</c:v>
                </c:pt>
                <c:pt idx="12">
                  <c:v>ΔΞ/ΔΑ</c:v>
                </c:pt>
              </c:strCache>
            </c:strRef>
          </c:cat>
          <c:val>
            <c:numRef>
              <c:f>'EXTRA ΚΑΤΑΝΑΛΩΤΩΝ '!$Y$24:$Y$36</c:f>
              <c:numCache>
                <c:formatCode>0%</c:formatCode>
                <c:ptCount val="13"/>
                <c:pt idx="0">
                  <c:v>0.31000000000000011</c:v>
                </c:pt>
                <c:pt idx="1">
                  <c:v>0.22</c:v>
                </c:pt>
                <c:pt idx="2">
                  <c:v>9.0000000000000024E-2</c:v>
                </c:pt>
                <c:pt idx="3">
                  <c:v>6.0000000000000019E-2</c:v>
                </c:pt>
                <c:pt idx="4">
                  <c:v>0.15000000000000005</c:v>
                </c:pt>
                <c:pt idx="5">
                  <c:v>4.0000000000000015E-2</c:v>
                </c:pt>
                <c:pt idx="6">
                  <c:v>0.13</c:v>
                </c:pt>
                <c:pt idx="7">
                  <c:v>0.12000000000000002</c:v>
                </c:pt>
                <c:pt idx="8">
                  <c:v>3.0000000000000002E-2</c:v>
                </c:pt>
                <c:pt idx="9">
                  <c:v>1.0000000000000004E-2</c:v>
                </c:pt>
                <c:pt idx="10">
                  <c:v>3.0000000000000002E-2</c:v>
                </c:pt>
              </c:numCache>
            </c:numRef>
          </c:val>
        </c:ser>
        <c:dLbls/>
        <c:shape val="box"/>
        <c:axId val="217716608"/>
        <c:axId val="217718144"/>
        <c:axId val="0"/>
      </c:bar3DChart>
      <c:catAx>
        <c:axId val="217716608"/>
        <c:scaling>
          <c:orientation val="maxMin"/>
        </c:scaling>
        <c:axPos val="l"/>
        <c:majorTickMark val="none"/>
        <c:tickLblPos val="nextTo"/>
        <c:crossAx val="217718144"/>
        <c:crosses val="autoZero"/>
        <c:auto val="1"/>
        <c:lblAlgn val="ctr"/>
        <c:lblOffset val="100"/>
      </c:catAx>
      <c:valAx>
        <c:axId val="217718144"/>
        <c:scaling>
          <c:orientation val="minMax"/>
        </c:scaling>
        <c:axPos val="t"/>
        <c:numFmt formatCode="0%" sourceLinked="1"/>
        <c:majorTickMark val="none"/>
        <c:tickLblPos val="none"/>
        <c:crossAx val="217716608"/>
        <c:crosses val="autoZero"/>
        <c:crossBetween val="between"/>
      </c:valAx>
    </c:plotArea>
    <c:legend>
      <c:legendPos val="r"/>
      <c:layout/>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0"/>
            <c:spPr>
              <a:solidFill>
                <a:srgbClr val="002060"/>
              </a:solidFill>
            </c:spPr>
          </c:dPt>
          <c:dPt>
            <c:idx val="6"/>
            <c:spPr>
              <a:solidFill>
                <a:srgbClr val="FF0000"/>
              </a:solidFill>
            </c:spPr>
          </c:dPt>
          <c:dPt>
            <c:idx val="7"/>
            <c:spPr>
              <a:solidFill>
                <a:srgbClr val="FFC000"/>
              </a:solidFill>
            </c:spPr>
          </c:dPt>
          <c:dLbls>
            <c:dLbl>
              <c:idx val="0"/>
              <c:layout>
                <c:manualLayout>
                  <c:x val="0.25475117544591475"/>
                  <c:y val="3.2069669026673821E-3"/>
                </c:manualLayout>
              </c:layout>
              <c:tx>
                <c:rich>
                  <a:bodyPr/>
                  <a:lstStyle/>
                  <a:p>
                    <a:r>
                      <a:rPr lang="en-US"/>
                      <a:t>43</a:t>
                    </a:r>
                    <a:r>
                      <a:rPr lang="en-US" smtClean="0"/>
                      <a:t>%</a:t>
                    </a:r>
                    <a:r>
                      <a:rPr lang="el-GR" smtClean="0"/>
                      <a:t> </a:t>
                    </a:r>
                    <a:r>
                      <a:rPr lang="el-GR" sz="1000" smtClean="0"/>
                      <a:t>(35%)</a:t>
                    </a:r>
                    <a:endParaRPr lang="en-US" sz="1000"/>
                  </a:p>
                </c:rich>
              </c:tx>
              <c:showVal val="1"/>
            </c:dLbl>
            <c:dLbl>
              <c:idx val="1"/>
              <c:layout>
                <c:manualLayout>
                  <c:x val="0.24791532597007063"/>
                  <c:y val="6.4136813081374817E-3"/>
                </c:manualLayout>
              </c:layout>
              <c:tx>
                <c:rich>
                  <a:bodyPr/>
                  <a:lstStyle/>
                  <a:p>
                    <a:r>
                      <a:rPr lang="en-US"/>
                      <a:t>38</a:t>
                    </a:r>
                    <a:r>
                      <a:rPr lang="en-US" smtClean="0"/>
                      <a:t>%</a:t>
                    </a:r>
                    <a:r>
                      <a:rPr lang="el-GR" smtClean="0"/>
                      <a:t> </a:t>
                    </a:r>
                    <a:r>
                      <a:rPr lang="el-GR" sz="1000" smtClean="0"/>
                      <a:t>(20%)</a:t>
                    </a:r>
                    <a:endParaRPr lang="en-US" sz="1000"/>
                  </a:p>
                </c:rich>
              </c:tx>
              <c:showVal val="1"/>
            </c:dLbl>
            <c:dLbl>
              <c:idx val="2"/>
              <c:layout>
                <c:manualLayout>
                  <c:x val="0.22628512974449386"/>
                  <c:y val="6.4136813081374817E-3"/>
                </c:manualLayout>
              </c:layout>
              <c:tx>
                <c:rich>
                  <a:bodyPr/>
                  <a:lstStyle/>
                  <a:p>
                    <a:r>
                      <a:rPr lang="en-US"/>
                      <a:t>33</a:t>
                    </a:r>
                    <a:r>
                      <a:rPr lang="en-US" smtClean="0"/>
                      <a:t>%</a:t>
                    </a:r>
                    <a:r>
                      <a:rPr lang="el-GR" smtClean="0"/>
                      <a:t> </a:t>
                    </a:r>
                    <a:r>
                      <a:rPr lang="el-GR" sz="1000" smtClean="0"/>
                      <a:t>(29%)</a:t>
                    </a:r>
                    <a:endParaRPr lang="en-US" sz="1000"/>
                  </a:p>
                </c:rich>
              </c:tx>
              <c:showVal val="1"/>
            </c:dLbl>
            <c:dLbl>
              <c:idx val="3"/>
              <c:layout>
                <c:manualLayout>
                  <c:x val="0.20299107227079591"/>
                  <c:y val="6.4136813081374817E-3"/>
                </c:manualLayout>
              </c:layout>
              <c:tx>
                <c:rich>
                  <a:bodyPr/>
                  <a:lstStyle/>
                  <a:p>
                    <a:r>
                      <a:rPr lang="en-US"/>
                      <a:t>30</a:t>
                    </a:r>
                    <a:r>
                      <a:rPr lang="en-US" smtClean="0"/>
                      <a:t>%</a:t>
                    </a:r>
                    <a:r>
                      <a:rPr lang="el-GR" smtClean="0"/>
                      <a:t> </a:t>
                    </a:r>
                    <a:r>
                      <a:rPr lang="el-GR" sz="1000" smtClean="0"/>
                      <a:t>(18%)</a:t>
                    </a:r>
                    <a:endParaRPr lang="en-US" sz="1000"/>
                  </a:p>
                </c:rich>
              </c:tx>
              <c:showVal val="1"/>
            </c:dLbl>
            <c:dLbl>
              <c:idx val="4"/>
              <c:layout>
                <c:manualLayout>
                  <c:x val="0.1597306798196427"/>
                  <c:y val="6.4136813081374228E-3"/>
                </c:manualLayout>
              </c:layout>
              <c:tx>
                <c:rich>
                  <a:bodyPr/>
                  <a:lstStyle/>
                  <a:p>
                    <a:r>
                      <a:rPr lang="en-US"/>
                      <a:t>22</a:t>
                    </a:r>
                    <a:r>
                      <a:rPr lang="en-US" sz="1400" smtClean="0"/>
                      <a:t>%</a:t>
                    </a:r>
                    <a:r>
                      <a:rPr lang="el-GR" sz="1000" smtClean="0"/>
                      <a:t> (20%)</a:t>
                    </a:r>
                    <a:endParaRPr lang="en-US" sz="1000"/>
                  </a:p>
                </c:rich>
              </c:tx>
              <c:showVal val="1"/>
            </c:dLbl>
            <c:dLbl>
              <c:idx val="5"/>
              <c:layout>
                <c:manualLayout>
                  <c:x val="0.16139454106776396"/>
                  <c:y val="6.4136813081374817E-3"/>
                </c:manualLayout>
              </c:layout>
              <c:tx>
                <c:rich>
                  <a:bodyPr/>
                  <a:lstStyle/>
                  <a:p>
                    <a:r>
                      <a:rPr lang="en-US"/>
                      <a:t>20</a:t>
                    </a:r>
                    <a:r>
                      <a:rPr lang="en-US" smtClean="0"/>
                      <a:t>%</a:t>
                    </a:r>
                    <a:r>
                      <a:rPr lang="el-GR" smtClean="0"/>
                      <a:t> </a:t>
                    </a:r>
                    <a:r>
                      <a:rPr lang="el-GR" sz="1000" smtClean="0"/>
                      <a:t>(15%)</a:t>
                    </a:r>
                    <a:endParaRPr lang="en-US" sz="1000"/>
                  </a:p>
                </c:rich>
              </c:tx>
              <c:showVal val="1"/>
            </c:dLbl>
            <c:dLbl>
              <c:idx val="6"/>
              <c:layout>
                <c:manualLayout>
                  <c:x val="0.18302473729334059"/>
                  <c:y val="6.4139338053347643E-3"/>
                </c:manualLayout>
              </c:layout>
              <c:tx>
                <c:rich>
                  <a:bodyPr/>
                  <a:lstStyle/>
                  <a:p>
                    <a:r>
                      <a:rPr lang="en-US"/>
                      <a:t>26</a:t>
                    </a:r>
                    <a:r>
                      <a:rPr lang="en-US" smtClean="0"/>
                      <a:t>%</a:t>
                    </a:r>
                    <a:r>
                      <a:rPr lang="el-GR" smtClean="0"/>
                      <a:t> </a:t>
                    </a:r>
                    <a:r>
                      <a:rPr lang="el-GR" sz="1000" smtClean="0"/>
                      <a:t>(34%)</a:t>
                    </a:r>
                    <a:endParaRPr lang="en-US" sz="1000"/>
                  </a:p>
                </c:rich>
              </c:tx>
              <c:showVal val="1"/>
            </c:dLbl>
            <c:dLbl>
              <c:idx val="7"/>
              <c:layout>
                <c:manualLayout>
                  <c:x val="6.1562866180487293E-2"/>
                  <c:y val="6.4139338053347643E-3"/>
                </c:manualLayout>
              </c:layout>
              <c:tx>
                <c:rich>
                  <a:bodyPr/>
                  <a:lstStyle/>
                  <a:p>
                    <a:r>
                      <a:rPr lang="en-US"/>
                      <a:t>0</a:t>
                    </a:r>
                    <a:r>
                      <a:rPr lang="en-US" smtClean="0"/>
                      <a:t>%</a:t>
                    </a:r>
                    <a:r>
                      <a:rPr lang="el-GR" smtClean="0"/>
                      <a:t> </a:t>
                    </a:r>
                    <a:r>
                      <a:rPr lang="el-GR" sz="1000" smtClean="0"/>
                      <a:t>(2%)</a:t>
                    </a:r>
                    <a:endParaRPr lang="en-US" sz="1000"/>
                  </a:p>
                </c:rich>
              </c:tx>
              <c:showVal val="1"/>
            </c:dLbl>
            <c:txPr>
              <a:bodyPr/>
              <a:lstStyle/>
              <a:p>
                <a:pPr>
                  <a:defRPr sz="1400" b="1"/>
                </a:pPr>
                <a:endParaRPr lang="el-GR"/>
              </a:p>
            </c:txPr>
            <c:showVal val="1"/>
          </c:dLbls>
          <c:cat>
            <c:strRef>
              <c:f>'EXTRA ΚΑΤΑΝΑΛΩΤΩΝ '!$B$44:$B$51</c:f>
              <c:strCache>
                <c:ptCount val="8"/>
                <c:pt idx="0">
                  <c:v>Αγορές μέσω διαδικτύου πιο συχνά</c:v>
                </c:pt>
                <c:pt idx="1">
                  <c:v>Χρησιμοποίηση βιντεοκλήσεων πιο συχνά (π.χ. FaceTime, Βίντεο WhatsApp κ.λπ.)</c:v>
                </c:pt>
                <c:pt idx="2">
                  <c:v>Πληρωμή αγορών μέσω κινητού πιο συχνά</c:v>
                </c:pt>
                <c:pt idx="3">
                  <c:v>Χρησιμοποίηση πλατφόρμας τηλεδιάσκεψης πιο συχνά (π.χ.Zoom, Webex, MSTeams κ.λπ.)</c:v>
                </c:pt>
                <c:pt idx="4">
                  <c:v>Χρησιμοποίηση υπηρεσιών παράδοσης έτοιμου φαγητού (delivery) πιο συχνά</c:v>
                </c:pt>
                <c:pt idx="5">
                  <c:v>Εργασία από το σπίτι πιο συχνά</c:v>
                </c:pt>
                <c:pt idx="6">
                  <c:v>Κανένα από τα παραπάνω (αυθόρμητα)</c:v>
                </c:pt>
                <c:pt idx="7">
                  <c:v>Δεν έχω γνώμη/Δεν απαντώ (αυθόρμητα)</c:v>
                </c:pt>
              </c:strCache>
            </c:strRef>
          </c:cat>
          <c:val>
            <c:numRef>
              <c:f>'EXTRA ΚΑΤΑΝΑΛΩΤΩΝ '!$E$44:$E$51</c:f>
              <c:numCache>
                <c:formatCode>0%</c:formatCode>
                <c:ptCount val="8"/>
                <c:pt idx="0">
                  <c:v>0.42532005689900443</c:v>
                </c:pt>
                <c:pt idx="1">
                  <c:v>0.38406827880512101</c:v>
                </c:pt>
                <c:pt idx="2">
                  <c:v>0.33001422475106695</c:v>
                </c:pt>
                <c:pt idx="3">
                  <c:v>0.29729729729729731</c:v>
                </c:pt>
                <c:pt idx="4">
                  <c:v>0.21906116642958748</c:v>
                </c:pt>
                <c:pt idx="5">
                  <c:v>0.20341394025604556</c:v>
                </c:pt>
                <c:pt idx="6">
                  <c:v>0.26031294452347081</c:v>
                </c:pt>
                <c:pt idx="7">
                  <c:v>4.2674253200568986E-3</c:v>
                </c:pt>
              </c:numCache>
            </c:numRef>
          </c:val>
        </c:ser>
        <c:dLbls/>
        <c:gapWidth val="55"/>
        <c:gapDepth val="55"/>
        <c:shape val="box"/>
        <c:axId val="216081920"/>
        <c:axId val="216992000"/>
        <c:axId val="0"/>
      </c:bar3DChart>
      <c:catAx>
        <c:axId val="216081920"/>
        <c:scaling>
          <c:orientation val="maxMin"/>
        </c:scaling>
        <c:axPos val="l"/>
        <c:majorTickMark val="none"/>
        <c:tickLblPos val="nextTo"/>
        <c:txPr>
          <a:bodyPr/>
          <a:lstStyle/>
          <a:p>
            <a:pPr>
              <a:defRPr sz="1100" b="1"/>
            </a:pPr>
            <a:endParaRPr lang="el-GR"/>
          </a:p>
        </c:txPr>
        <c:crossAx val="216992000"/>
        <c:crosses val="autoZero"/>
        <c:auto val="1"/>
        <c:lblAlgn val="ctr"/>
        <c:lblOffset val="100"/>
      </c:catAx>
      <c:valAx>
        <c:axId val="216992000"/>
        <c:scaling>
          <c:orientation val="minMax"/>
        </c:scaling>
        <c:delete val="1"/>
        <c:axPos val="t"/>
        <c:numFmt formatCode="0%" sourceLinked="1"/>
        <c:majorTickMark val="none"/>
        <c:tickLblPos val="none"/>
        <c:crossAx val="216081920"/>
        <c:crosses val="autoZero"/>
        <c:crossBetween val="between"/>
      </c:valAx>
    </c:plotArea>
    <c:plotVisOnly val="1"/>
    <c:dispBlanksAs val="gap"/>
  </c:chart>
  <c:txPr>
    <a:bodyPr/>
    <a:lstStyle/>
    <a:p>
      <a:pPr>
        <a:defRPr sz="1800"/>
      </a:pPr>
      <a:endParaRPr lang="el-G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ΚΑΤΑΝΑΛΩΤΩΝ '!$B$61</c:f>
              <c:strCache>
                <c:ptCount val="1"/>
                <c:pt idx="0">
                  <c:v>Αγορά από το φυσικό κατάστημα</c:v>
                </c:pt>
              </c:strCache>
            </c:strRef>
          </c:tx>
          <c:spPr>
            <a:solidFill>
              <a:srgbClr val="002060"/>
            </a:solidFill>
          </c:spPr>
          <c:dLbls>
            <c:txPr>
              <a:bodyPr/>
              <a:lstStyle/>
              <a:p>
                <a:pPr>
                  <a:defRPr sz="1200" b="1">
                    <a:solidFill>
                      <a:schemeClr val="bg1"/>
                    </a:solidFill>
                  </a:defRPr>
                </a:pPr>
                <a:endParaRPr lang="el-GR"/>
              </a:p>
            </c:txPr>
            <c:showVal val="1"/>
          </c:dLbls>
          <c:cat>
            <c:strRef>
              <c:f>('EXTRA ΚΑΤΑΝΑΛΩΤΩΝ '!$D$60;'EXTRA ΚΑΤΑΝΑΛΩΤΩΝ '!$F$60;'EXTRA ΚΑΤΑΝΑΛΩΤΩΝ '!$H$60;'EXTRA ΚΑΤΑΝΑΛΩΤΩΝ '!$J$60;'EXTRA ΚΑΤΑΝΑΛΩΤΩΝ '!$L$60;'EXTRA ΚΑΤΑΝΑΛΩΤΩΝ '!$N$60)</c:f>
              <c:strCache>
                <c:ptCount val="6"/>
                <c:pt idx="0">
                  <c:v>Τρόφιμα / ποτά</c:v>
                </c:pt>
                <c:pt idx="1">
                  <c:v>Ενδύματα / υποδήματα</c:v>
                </c:pt>
                <c:pt idx="2">
                  <c:v>Ηλεκτρονικές συσκευές (Η/Υ, κινητά, TV κλπ)</c:v>
                </c:pt>
                <c:pt idx="3">
                  <c:v>Έπιπλα</c:v>
                </c:pt>
                <c:pt idx="4">
                  <c:v>Ηλεκτρικές συσκευές (ψυγείο, πλυντήριο κλπ)</c:v>
                </c:pt>
                <c:pt idx="5">
                  <c:v>Καλλυντικά / είδη δώρων</c:v>
                </c:pt>
              </c:strCache>
            </c:strRef>
          </c:cat>
          <c:val>
            <c:numRef>
              <c:f>('EXTRA ΚΑΤΑΝΑΛΩΤΩΝ '!$D$61;'EXTRA ΚΑΤΑΝΑΛΩΤΩΝ '!$F$61;'EXTRA ΚΑΤΑΝΑΛΩΤΩΝ '!$H$61;'EXTRA ΚΑΤΑΝΑΛΩΤΩΝ '!$J$61;'EXTRA ΚΑΤΑΝΑΛΩΤΩΝ '!$L$61;'EXTRA ΚΑΤΑΝΑΛΩΤΩΝ '!$N$61)</c:f>
              <c:numCache>
                <c:formatCode>0%</c:formatCode>
                <c:ptCount val="6"/>
                <c:pt idx="0">
                  <c:v>0.93172119487908989</c:v>
                </c:pt>
                <c:pt idx="1">
                  <c:v>0.82528409090909094</c:v>
                </c:pt>
                <c:pt idx="2">
                  <c:v>0.62304409672830774</c:v>
                </c:pt>
                <c:pt idx="3">
                  <c:v>0.89189189189189211</c:v>
                </c:pt>
                <c:pt idx="4">
                  <c:v>0.7197724039829303</c:v>
                </c:pt>
                <c:pt idx="5">
                  <c:v>0.70963172804532582</c:v>
                </c:pt>
              </c:numCache>
            </c:numRef>
          </c:val>
        </c:ser>
        <c:ser>
          <c:idx val="1"/>
          <c:order val="1"/>
          <c:tx>
            <c:strRef>
              <c:f>'EXTRA ΚΑΤΑΝΑΛΩΤΩΝ '!$B$62</c:f>
              <c:strCache>
                <c:ptCount val="1"/>
                <c:pt idx="0">
                  <c:v>Αγορά στο διαδίκτυο (online)</c:v>
                </c:pt>
              </c:strCache>
            </c:strRef>
          </c:tx>
          <c:spPr>
            <a:solidFill>
              <a:srgbClr val="00B0F0"/>
            </a:solidFill>
          </c:spPr>
          <c:dLbls>
            <c:txPr>
              <a:bodyPr/>
              <a:lstStyle/>
              <a:p>
                <a:pPr>
                  <a:defRPr sz="1200" b="1">
                    <a:solidFill>
                      <a:schemeClr val="bg1"/>
                    </a:solidFill>
                  </a:defRPr>
                </a:pPr>
                <a:endParaRPr lang="el-GR"/>
              </a:p>
            </c:txPr>
            <c:showVal val="1"/>
          </c:dLbls>
          <c:cat>
            <c:strRef>
              <c:f>('EXTRA ΚΑΤΑΝΑΛΩΤΩΝ '!$D$60;'EXTRA ΚΑΤΑΝΑΛΩΤΩΝ '!$F$60;'EXTRA ΚΑΤΑΝΑΛΩΤΩΝ '!$H$60;'EXTRA ΚΑΤΑΝΑΛΩΤΩΝ '!$J$60;'EXTRA ΚΑΤΑΝΑΛΩΤΩΝ '!$L$60;'EXTRA ΚΑΤΑΝΑΛΩΤΩΝ '!$N$60)</c:f>
              <c:strCache>
                <c:ptCount val="6"/>
                <c:pt idx="0">
                  <c:v>Τρόφιμα / ποτά</c:v>
                </c:pt>
                <c:pt idx="1">
                  <c:v>Ενδύματα / υποδήματα</c:v>
                </c:pt>
                <c:pt idx="2">
                  <c:v>Ηλεκτρονικές συσκευές (Η/Υ, κινητά, TV κλπ)</c:v>
                </c:pt>
                <c:pt idx="3">
                  <c:v>Έπιπλα</c:v>
                </c:pt>
                <c:pt idx="4">
                  <c:v>Ηλεκτρικές συσκευές (ψυγείο, πλυντήριο κλπ)</c:v>
                </c:pt>
                <c:pt idx="5">
                  <c:v>Καλλυντικά / είδη δώρων</c:v>
                </c:pt>
              </c:strCache>
            </c:strRef>
          </c:cat>
          <c:val>
            <c:numRef>
              <c:f>('EXTRA ΚΑΤΑΝΑΛΩΤΩΝ '!$D$62;'EXTRA ΚΑΤΑΝΑΛΩΤΩΝ '!$F$62;'EXTRA ΚΑΤΑΝΑΛΩΤΩΝ '!$H$62;'EXTRA ΚΑΤΑΝΑΛΩΤΩΝ '!$J$62;'EXTRA ΚΑΤΑΝΑΛΩΤΩΝ '!$L$62;'EXTRA ΚΑΤΑΝΑΛΩΤΩΝ '!$N$62)</c:f>
              <c:numCache>
                <c:formatCode>0%</c:formatCode>
                <c:ptCount val="6"/>
                <c:pt idx="0">
                  <c:v>6.8278805120910377E-2</c:v>
                </c:pt>
                <c:pt idx="1">
                  <c:v>0.17471590909090917</c:v>
                </c:pt>
                <c:pt idx="2">
                  <c:v>0.37695590327169293</c:v>
                </c:pt>
                <c:pt idx="3">
                  <c:v>0.10810810810810811</c:v>
                </c:pt>
                <c:pt idx="4">
                  <c:v>0.28022759601706981</c:v>
                </c:pt>
                <c:pt idx="5">
                  <c:v>0.29036827195467463</c:v>
                </c:pt>
              </c:numCache>
            </c:numRef>
          </c:val>
        </c:ser>
        <c:dLbls>
          <c:showVal val="1"/>
        </c:dLbls>
        <c:gapWidth val="95"/>
        <c:overlap val="100"/>
        <c:axId val="218598784"/>
        <c:axId val="218612864"/>
      </c:barChart>
      <c:catAx>
        <c:axId val="218598784"/>
        <c:scaling>
          <c:orientation val="maxMin"/>
        </c:scaling>
        <c:axPos val="l"/>
        <c:numFmt formatCode="0%" sourceLinked="1"/>
        <c:tickLblPos val="nextTo"/>
        <c:txPr>
          <a:bodyPr/>
          <a:lstStyle/>
          <a:p>
            <a:pPr>
              <a:defRPr sz="1050" b="1"/>
            </a:pPr>
            <a:endParaRPr lang="el-GR"/>
          </a:p>
        </c:txPr>
        <c:crossAx val="218612864"/>
        <c:crosses val="autoZero"/>
        <c:auto val="1"/>
        <c:lblAlgn val="ctr"/>
        <c:lblOffset val="100"/>
      </c:catAx>
      <c:valAx>
        <c:axId val="218612864"/>
        <c:scaling>
          <c:orientation val="minMax"/>
        </c:scaling>
        <c:delete val="1"/>
        <c:axPos val="t"/>
        <c:numFmt formatCode="0%" sourceLinked="1"/>
        <c:tickLblPos val="none"/>
        <c:crossAx val="218598784"/>
        <c:crosses val="autoZero"/>
        <c:crossBetween val="between"/>
      </c:valAx>
      <c:spPr>
        <a:noFill/>
        <a:ln>
          <a:noFill/>
        </a:ln>
      </c:spPr>
    </c:plotArea>
    <c:legend>
      <c:legendPos val="t"/>
      <c:layout/>
    </c:legend>
    <c:plotVisOnly val="1"/>
    <c:dispBlanksAs val="gap"/>
  </c:chart>
  <c:spPr>
    <a:noFill/>
    <a:ln>
      <a:no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l-GR"/>
  <c:style val="26"/>
  <c:chart>
    <c:autoTitleDeleted val="1"/>
    <c:view3D>
      <c:rAngAx val="1"/>
    </c:view3D>
    <c:plotArea>
      <c:layout/>
      <c:bar3DChart>
        <c:barDir val="bar"/>
        <c:grouping val="stacked"/>
        <c:ser>
          <c:idx val="0"/>
          <c:order val="0"/>
          <c:spPr>
            <a:solidFill>
              <a:srgbClr val="0070C0"/>
            </a:solidFill>
          </c:spPr>
          <c:dPt>
            <c:idx val="0"/>
            <c:spPr>
              <a:solidFill>
                <a:srgbClr val="002060"/>
              </a:solidFill>
            </c:spPr>
          </c:dPt>
          <c:dPt>
            <c:idx val="6"/>
            <c:spPr>
              <a:solidFill>
                <a:srgbClr val="FF0000"/>
              </a:solidFill>
            </c:spPr>
          </c:dPt>
          <c:dPt>
            <c:idx val="7"/>
            <c:spPr>
              <a:solidFill>
                <a:srgbClr val="FFC000"/>
              </a:solidFill>
            </c:spPr>
          </c:dPt>
          <c:dLbls>
            <c:dLbl>
              <c:idx val="0"/>
              <c:layout>
                <c:manualLayout>
                  <c:x val="0.25080036978562037"/>
                  <c:y val="6.298903296459127E-3"/>
                </c:manualLayout>
              </c:layout>
              <c:showVal val="1"/>
            </c:dLbl>
            <c:dLbl>
              <c:idx val="1"/>
              <c:layout>
                <c:manualLayout>
                  <c:x val="0.16180669018427113"/>
                  <c:y val="9.448354944688717E-3"/>
                </c:manualLayout>
              </c:layout>
              <c:showVal val="1"/>
            </c:dLbl>
            <c:dLbl>
              <c:idx val="2"/>
              <c:layout>
                <c:manualLayout>
                  <c:x val="0.15048022187137219"/>
                  <c:y val="1.2597806592918247E-2"/>
                </c:manualLayout>
              </c:layout>
              <c:showVal val="1"/>
            </c:dLbl>
            <c:dLbl>
              <c:idx val="3"/>
              <c:layout>
                <c:manualLayout>
                  <c:x val="0.12782728524557413"/>
                  <c:y val="1.2598054581237007E-2"/>
                </c:manualLayout>
              </c:layout>
              <c:showVal val="1"/>
            </c:dLbl>
            <c:dLbl>
              <c:idx val="4"/>
              <c:layout>
                <c:manualLayout>
                  <c:x val="4.854200705528134E-2"/>
                  <c:y val="0"/>
                </c:manualLayout>
              </c:layout>
              <c:showVal val="1"/>
            </c:dLbl>
            <c:dLbl>
              <c:idx val="5"/>
              <c:layout>
                <c:manualLayout>
                  <c:x val="4.0451672546067768E-2"/>
                  <c:y val="0"/>
                </c:manualLayout>
              </c:layout>
              <c:showVal val="1"/>
            </c:dLbl>
            <c:dLbl>
              <c:idx val="6"/>
              <c:layout>
                <c:manualLayout>
                  <c:x val="4.2069739447910488E-2"/>
                  <c:y val="3.1496996365483207E-3"/>
                </c:manualLayout>
              </c:layout>
              <c:showVal val="1"/>
            </c:dLbl>
            <c:dLbl>
              <c:idx val="7"/>
              <c:layout>
                <c:manualLayout>
                  <c:x val="3.7215538742382342E-2"/>
                  <c:y val="6.2989032964592406E-3"/>
                </c:manualLayout>
              </c:layout>
              <c:showVal val="1"/>
            </c:dLbl>
            <c:txPr>
              <a:bodyPr/>
              <a:lstStyle/>
              <a:p>
                <a:pPr>
                  <a:defRPr sz="1400" b="1"/>
                </a:pPr>
                <a:endParaRPr lang="el-GR"/>
              </a:p>
            </c:txPr>
            <c:showVal val="1"/>
          </c:dLbls>
          <c:cat>
            <c:strRef>
              <c:f>'EXTRA ΚΑΤΑΝΑΛΩΤΩΝ '!$B$76:$B$83</c:f>
              <c:strCache>
                <c:ptCount val="8"/>
                <c:pt idx="0">
                  <c:v>Φοράω πάντα μάσκα είτε υπάρχουν άλλοι πελάτες μέσα είτε όχι</c:v>
                </c:pt>
                <c:pt idx="1">
                  <c:v>Αποφεύγω να πηγαίνω στην αγορά σε ώρες αιχμής</c:v>
                </c:pt>
                <c:pt idx="2">
                  <c:v>Δεν μπαίνω σε κατάστημα αν υπάρχει αρκετός κόσμος μέσα</c:v>
                </c:pt>
                <c:pt idx="3">
                  <c:v>Προσπαθώ να είμαι όσο το δυνατόν λιγότερο χρόνο μέσα στο κατάστημα</c:v>
                </c:pt>
                <c:pt idx="4">
                  <c:v>Προσπαθώ να ενημερωθώ για το αν το προσωπικό είναι εμβολιασμένο</c:v>
                </c:pt>
                <c:pt idx="5">
                  <c:v>Φοράω μάσκα μόνο αν υπάρχουν άλλοι πελάτες μέσα</c:v>
                </c:pt>
                <c:pt idx="6">
                  <c:v>Κανένα από τα παραπάνω (αυθόρμητα)</c:v>
                </c:pt>
                <c:pt idx="7">
                  <c:v>ΔΞ/ΔΑ</c:v>
                </c:pt>
              </c:strCache>
            </c:strRef>
          </c:cat>
          <c:val>
            <c:numRef>
              <c:f>'EXTRA ΚΑΤΑΝΑΛΩΤΩΝ '!$E$76:$E$83</c:f>
              <c:numCache>
                <c:formatCode>0%</c:formatCode>
                <c:ptCount val="8"/>
                <c:pt idx="0">
                  <c:v>0.92318634423897561</c:v>
                </c:pt>
                <c:pt idx="1">
                  <c:v>0.53911806543385488</c:v>
                </c:pt>
                <c:pt idx="2">
                  <c:v>0.46941678520625912</c:v>
                </c:pt>
                <c:pt idx="3">
                  <c:v>0.40682788051209112</c:v>
                </c:pt>
                <c:pt idx="4">
                  <c:v>7.5391180654338572E-2</c:v>
                </c:pt>
                <c:pt idx="5">
                  <c:v>3.4139402560455202E-2</c:v>
                </c:pt>
                <c:pt idx="6">
                  <c:v>2.275960170697014E-2</c:v>
                </c:pt>
                <c:pt idx="7">
                  <c:v>2.8449502133712661E-3</c:v>
                </c:pt>
              </c:numCache>
            </c:numRef>
          </c:val>
        </c:ser>
        <c:dLbls/>
        <c:gapWidth val="55"/>
        <c:gapDepth val="55"/>
        <c:shape val="box"/>
        <c:axId val="266094464"/>
        <c:axId val="266096000"/>
        <c:axId val="0"/>
      </c:bar3DChart>
      <c:catAx>
        <c:axId val="266094464"/>
        <c:scaling>
          <c:orientation val="maxMin"/>
        </c:scaling>
        <c:axPos val="l"/>
        <c:majorTickMark val="none"/>
        <c:tickLblPos val="nextTo"/>
        <c:txPr>
          <a:bodyPr/>
          <a:lstStyle/>
          <a:p>
            <a:pPr>
              <a:defRPr sz="1100" b="1"/>
            </a:pPr>
            <a:endParaRPr lang="el-GR"/>
          </a:p>
        </c:txPr>
        <c:crossAx val="266096000"/>
        <c:crosses val="autoZero"/>
        <c:auto val="1"/>
        <c:lblAlgn val="ctr"/>
        <c:lblOffset val="100"/>
      </c:catAx>
      <c:valAx>
        <c:axId val="266096000"/>
        <c:scaling>
          <c:orientation val="minMax"/>
        </c:scaling>
        <c:delete val="1"/>
        <c:axPos val="t"/>
        <c:numFmt formatCode="0%" sourceLinked="1"/>
        <c:majorTickMark val="none"/>
        <c:tickLblPos val="none"/>
        <c:crossAx val="266094464"/>
        <c:crosses val="autoZero"/>
        <c:crossBetween val="between"/>
      </c:valAx>
    </c:plotArea>
    <c:plotVisOnly val="1"/>
    <c:dispBlanksAs val="gap"/>
  </c:chart>
  <c:txPr>
    <a:bodyPr/>
    <a:lstStyle/>
    <a:p>
      <a:pPr>
        <a:defRPr sz="1800"/>
      </a:pPr>
      <a:endParaRPr lang="el-G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percentStacked"/>
        <c:ser>
          <c:idx val="0"/>
          <c:order val="0"/>
          <c:tx>
            <c:strRef>
              <c:f>'EXTRA ΚΑΤΑΝΑΛΩΤΩΝ '!$B$93</c:f>
              <c:strCache>
                <c:ptCount val="1"/>
                <c:pt idx="0">
                  <c:v>Ναι</c:v>
                </c:pt>
              </c:strCache>
            </c:strRef>
          </c:tx>
          <c:spPr>
            <a:solidFill>
              <a:srgbClr val="002060"/>
            </a:solidFill>
          </c:spPr>
          <c:dLbls>
            <c:txPr>
              <a:bodyPr/>
              <a:lstStyle/>
              <a:p>
                <a:pPr>
                  <a:defRPr sz="1600" b="1">
                    <a:solidFill>
                      <a:schemeClr val="bg1"/>
                    </a:solidFill>
                  </a:defRPr>
                </a:pPr>
                <a:endParaRPr lang="el-GR"/>
              </a:p>
            </c:txPr>
            <c:showVal val="1"/>
          </c:dLbls>
          <c:cat>
            <c:strRef>
              <c:f>('EXTRA ΚΑΤΑΝΑΛΩΤΩΝ '!$D$92;'EXTRA ΚΑΤΑΝΑΛΩΤΩΝ '!$F$92)</c:f>
              <c:strCache>
                <c:ptCount val="2"/>
                <c:pt idx="0">
                  <c:v>Είναι εμβολιασμένο</c:v>
                </c:pt>
                <c:pt idx="1">
                  <c:v>Κάνει συχνά self-test</c:v>
                </c:pt>
              </c:strCache>
            </c:strRef>
          </c:cat>
          <c:val>
            <c:numRef>
              <c:f>('EXTRA ΚΑΤΑΝΑΛΩΤΩΝ '!$D$93;'EXTRA ΚΑΤΑΝΑΛΩΤΩΝ '!$F$93)</c:f>
              <c:numCache>
                <c:formatCode>0%</c:formatCode>
                <c:ptCount val="2"/>
                <c:pt idx="0">
                  <c:v>0.33001422475106695</c:v>
                </c:pt>
                <c:pt idx="1">
                  <c:v>0.37837837837837862</c:v>
                </c:pt>
              </c:numCache>
            </c:numRef>
          </c:val>
        </c:ser>
        <c:ser>
          <c:idx val="1"/>
          <c:order val="1"/>
          <c:tx>
            <c:strRef>
              <c:f>'EXTRA ΚΑΤΑΝΑΛΩΤΩΝ '!$B$94</c:f>
              <c:strCache>
                <c:ptCount val="1"/>
                <c:pt idx="0">
                  <c:v>Όχι</c:v>
                </c:pt>
              </c:strCache>
            </c:strRef>
          </c:tx>
          <c:spPr>
            <a:solidFill>
              <a:srgbClr val="C00000"/>
            </a:solidFill>
          </c:spPr>
          <c:dLbls>
            <c:txPr>
              <a:bodyPr/>
              <a:lstStyle/>
              <a:p>
                <a:pPr>
                  <a:defRPr sz="1600" b="1">
                    <a:solidFill>
                      <a:schemeClr val="bg1"/>
                    </a:solidFill>
                  </a:defRPr>
                </a:pPr>
                <a:endParaRPr lang="el-GR"/>
              </a:p>
            </c:txPr>
            <c:showVal val="1"/>
          </c:dLbls>
          <c:cat>
            <c:strRef>
              <c:f>('EXTRA ΚΑΤΑΝΑΛΩΤΩΝ '!$D$92;'EXTRA ΚΑΤΑΝΑΛΩΤΩΝ '!$F$92)</c:f>
              <c:strCache>
                <c:ptCount val="2"/>
                <c:pt idx="0">
                  <c:v>Είναι εμβολιασμένο</c:v>
                </c:pt>
                <c:pt idx="1">
                  <c:v>Κάνει συχνά self-test</c:v>
                </c:pt>
              </c:strCache>
            </c:strRef>
          </c:cat>
          <c:val>
            <c:numRef>
              <c:f>('EXTRA ΚΑΤΑΝΑΛΩΤΩΝ '!$D$94;'EXTRA ΚΑΤΑΝΑΛΩΤΩΝ '!$F$94)</c:f>
              <c:numCache>
                <c:formatCode>0%</c:formatCode>
                <c:ptCount val="2"/>
                <c:pt idx="0">
                  <c:v>0.65718349928876263</c:v>
                </c:pt>
                <c:pt idx="1">
                  <c:v>0.60170697012802299</c:v>
                </c:pt>
              </c:numCache>
            </c:numRef>
          </c:val>
        </c:ser>
        <c:ser>
          <c:idx val="2"/>
          <c:order val="2"/>
          <c:tx>
            <c:strRef>
              <c:f>'EXTRA ΚΑΤΑΝΑΛΩΤΩΝ '!$B$95</c:f>
              <c:strCache>
                <c:ptCount val="1"/>
                <c:pt idx="0">
                  <c:v>ΔΞ/ΔΑ</c:v>
                </c:pt>
              </c:strCache>
            </c:strRef>
          </c:tx>
          <c:spPr>
            <a:solidFill>
              <a:schemeClr val="bg1">
                <a:lumMod val="65000"/>
              </a:schemeClr>
            </a:solidFill>
          </c:spPr>
          <c:dLbls>
            <c:dLbl>
              <c:idx val="0"/>
              <c:layout>
                <c:manualLayout>
                  <c:x val="-1.1435865292817989E-16"/>
                  <c:y val="0.14524529954188103"/>
                </c:manualLayout>
              </c:layout>
              <c:showVal val="1"/>
            </c:dLbl>
            <c:dLbl>
              <c:idx val="1"/>
              <c:layout>
                <c:manualLayout>
                  <c:x val="3.1189083820663921E-3"/>
                  <c:y val="0.15216201467810769"/>
                </c:manualLayout>
              </c:layout>
              <c:showVal val="1"/>
            </c:dLbl>
            <c:txPr>
              <a:bodyPr/>
              <a:lstStyle/>
              <a:p>
                <a:pPr>
                  <a:defRPr sz="1600" b="1">
                    <a:solidFill>
                      <a:schemeClr val="tx1"/>
                    </a:solidFill>
                  </a:defRPr>
                </a:pPr>
                <a:endParaRPr lang="el-GR"/>
              </a:p>
            </c:txPr>
            <c:showVal val="1"/>
          </c:dLbls>
          <c:cat>
            <c:strRef>
              <c:f>('EXTRA ΚΑΤΑΝΑΛΩΤΩΝ '!$D$92;'EXTRA ΚΑΤΑΝΑΛΩΤΩΝ '!$F$92)</c:f>
              <c:strCache>
                <c:ptCount val="2"/>
                <c:pt idx="0">
                  <c:v>Είναι εμβολιασμένο</c:v>
                </c:pt>
                <c:pt idx="1">
                  <c:v>Κάνει συχνά self-test</c:v>
                </c:pt>
              </c:strCache>
            </c:strRef>
          </c:cat>
          <c:val>
            <c:numRef>
              <c:f>('EXTRA ΚΑΤΑΝΑΛΩΤΩΝ '!$D$95;'EXTRA ΚΑΤΑΝΑΛΩΤΩΝ '!$F$95)</c:f>
              <c:numCache>
                <c:formatCode>0%</c:formatCode>
                <c:ptCount val="2"/>
                <c:pt idx="0">
                  <c:v>1.28022759601707E-2</c:v>
                </c:pt>
                <c:pt idx="1">
                  <c:v>1.9914651493598869E-2</c:v>
                </c:pt>
              </c:numCache>
            </c:numRef>
          </c:val>
        </c:ser>
        <c:dLbls>
          <c:showVal val="1"/>
        </c:dLbls>
        <c:gapWidth val="95"/>
        <c:overlap val="100"/>
        <c:axId val="266763264"/>
        <c:axId val="266769152"/>
      </c:barChart>
      <c:catAx>
        <c:axId val="266763264"/>
        <c:scaling>
          <c:orientation val="maxMin"/>
        </c:scaling>
        <c:axPos val="l"/>
        <c:numFmt formatCode="General" sourceLinked="1"/>
        <c:tickLblPos val="nextTo"/>
        <c:txPr>
          <a:bodyPr/>
          <a:lstStyle/>
          <a:p>
            <a:pPr>
              <a:defRPr sz="1050" b="1"/>
            </a:pPr>
            <a:endParaRPr lang="el-GR"/>
          </a:p>
        </c:txPr>
        <c:crossAx val="266769152"/>
        <c:crosses val="autoZero"/>
        <c:auto val="1"/>
        <c:lblAlgn val="ctr"/>
        <c:lblOffset val="100"/>
      </c:catAx>
      <c:valAx>
        <c:axId val="266769152"/>
        <c:scaling>
          <c:orientation val="minMax"/>
        </c:scaling>
        <c:delete val="1"/>
        <c:axPos val="t"/>
        <c:numFmt formatCode="0%" sourceLinked="1"/>
        <c:tickLblPos val="none"/>
        <c:crossAx val="266763264"/>
        <c:crosses val="autoZero"/>
        <c:crossBetween val="between"/>
      </c:valAx>
      <c:spPr>
        <a:noFill/>
        <a:ln>
          <a:noFill/>
        </a:ln>
      </c:spPr>
    </c:plotArea>
    <c:legend>
      <c:legendPos val="t"/>
      <c:layout/>
      <c:txPr>
        <a:bodyPr/>
        <a:lstStyle/>
        <a:p>
          <a:pPr>
            <a:defRPr sz="1400"/>
          </a:pPr>
          <a:endParaRPr lang="el-GR"/>
        </a:p>
      </c:txPr>
    </c:legend>
    <c:plotVisOnly val="1"/>
    <c:dispBlanksAs val="gap"/>
  </c:chart>
  <c:spPr>
    <a:noFill/>
    <a:ln>
      <a:no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DFD30B3-3B76-4134-9DA6-213FE50EC99F}" type="datetimeFigureOut">
              <a:rPr lang="el-GR"/>
              <a:pPr>
                <a:defRPr/>
              </a:pPr>
              <a:t>12/10/2021</a:t>
            </a:fld>
            <a:endParaRPr lang="el-G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D743B05-178E-4667-B525-2707C6ACCB89}" type="slidenum">
              <a:rPr lang="el-GR"/>
              <a:pPr>
                <a:defRPr/>
              </a:pPr>
              <a:t>‹#›</a:t>
            </a:fld>
            <a:endParaRPr lang="el-GR"/>
          </a:p>
        </p:txBody>
      </p:sp>
    </p:spTree>
    <p:extLst>
      <p:ext uri="{BB962C8B-B14F-4D97-AF65-F5344CB8AC3E}">
        <p14:creationId xmlns:p14="http://schemas.microsoft.com/office/powerpoint/2010/main" xmlns="" val="36133711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4AD4F-1601-48D5-A4ED-93BB55D9CEC4}" type="slidenum">
              <a:rPr lang="el-GR" smtClean="0"/>
              <a:pPr fontAlgn="base">
                <a:spcBef>
                  <a:spcPct val="0"/>
                </a:spcBef>
                <a:spcAft>
                  <a:spcPct val="0"/>
                </a:spcAft>
                <a:defRPr/>
              </a:pPr>
              <a:t>1</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10</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11</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12</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13</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14</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15</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16</a:t>
            </a:fld>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17</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18</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19</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20</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21</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22</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23</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24</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25</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26</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27</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28</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29</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30</a:t>
            </a:fld>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31</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32</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33</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34</a:t>
            </a:fld>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4AD4F-1601-48D5-A4ED-93BB55D9CEC4}" type="slidenum">
              <a:rPr lang="el-GR" smtClean="0"/>
              <a:pPr fontAlgn="base">
                <a:spcBef>
                  <a:spcPct val="0"/>
                </a:spcBef>
                <a:spcAft>
                  <a:spcPct val="0"/>
                </a:spcAft>
                <a:defRPr/>
              </a:pPr>
              <a:t>35</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4</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5</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6</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7</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8</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9</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12"/>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 13"/>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pic>
        <p:nvPicPr>
          <p:cNvPr id="7" name="Picture 16" descr="ΛΟΓΟΤΥΠΟ ΕΛΛΗΝΙΚΟ.jpg"/>
          <p:cNvPicPr>
            <a:picLocks noChangeAspect="1"/>
          </p:cNvPicPr>
          <p:nvPr userDrawn="1"/>
        </p:nvPicPr>
        <p:blipFill>
          <a:blip r:embed="rId2" cstate="print"/>
          <a:srcRect l="13332" t="15099" r="13332" b="20131"/>
          <a:stretch>
            <a:fillRect/>
          </a:stretch>
        </p:blipFill>
        <p:spPr bwMode="auto">
          <a:xfrm>
            <a:off x="138113" y="5929313"/>
            <a:ext cx="1362075" cy="796925"/>
          </a:xfrm>
          <a:prstGeom prst="rect">
            <a:avLst/>
          </a:prstGeom>
          <a:noFill/>
          <a:ln w="9525">
            <a:noFill/>
            <a:miter lim="800000"/>
            <a:headEnd/>
            <a:tailEnd/>
          </a:ln>
        </p:spPr>
      </p:pic>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8" name="Date Placeholder 6"/>
          <p:cNvSpPr>
            <a:spLocks noGrp="1"/>
          </p:cNvSpPr>
          <p:nvPr>
            <p:ph type="dt" sz="half" idx="10"/>
          </p:nvPr>
        </p:nvSpPr>
        <p:spPr/>
        <p:txBody>
          <a:bodyPr/>
          <a:lstStyle>
            <a:lvl1pPr>
              <a:defRPr/>
            </a:lvl1pPr>
            <a:extLst/>
          </a:lstStyle>
          <a:p>
            <a:pPr>
              <a:defRPr/>
            </a:pPr>
            <a:fld id="{1C9AC35D-9D69-451A-9409-05AF9DB77AFA}" type="datetimeFigureOut">
              <a:rPr lang="en-US"/>
              <a:pPr>
                <a:defRPr/>
              </a:pPr>
              <a:t>10/12/2021</a:t>
            </a:fld>
            <a:endParaRPr lang="en-US"/>
          </a:p>
        </p:txBody>
      </p:sp>
      <p:sp>
        <p:nvSpPr>
          <p:cNvPr id="9" name="Footer Placeholder 19"/>
          <p:cNvSpPr>
            <a:spLocks noGrp="1"/>
          </p:cNvSpPr>
          <p:nvPr>
            <p:ph type="ftr" sz="quarter" idx="11"/>
          </p:nvPr>
        </p:nvSpPr>
        <p:spPr>
          <a:xfrm>
            <a:off x="5715008" y="6303772"/>
            <a:ext cx="2895600" cy="476250"/>
          </a:xfrm>
        </p:spPr>
        <p:txBody>
          <a:bodyPr/>
          <a:lstStyle>
            <a:lvl1pPr>
              <a:defRPr>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2"/>
          </p:nvPr>
        </p:nvSpPr>
        <p:spPr/>
        <p:txBody>
          <a:bodyPr/>
          <a:lstStyle>
            <a:lvl1pPr>
              <a:defRPr/>
            </a:lvl1pPr>
            <a:extLst/>
          </a:lstStyle>
          <a:p>
            <a:pPr>
              <a:defRPr/>
            </a:pPr>
            <a:fld id="{6AC87EFC-1356-4976-9037-317B2EB318D7}" type="slidenum">
              <a:rPr lang="en-US"/>
              <a:pPr>
                <a:defRPr/>
              </a:pPr>
              <a:t>‹#›</a:t>
            </a:fld>
            <a:endParaRPr lang="en-US" dirty="0"/>
          </a:p>
        </p:txBody>
      </p:sp>
      <p:pic>
        <p:nvPicPr>
          <p:cNvPr id="12" name="Picture 11" descr="logo-palmos_darker.png"/>
          <p:cNvPicPr>
            <a:picLocks noChangeAspect="1"/>
          </p:cNvPicPr>
          <p:nvPr userDrawn="1"/>
        </p:nvPicPr>
        <p:blipFill>
          <a:blip r:embed="rId3" cstate="print"/>
          <a:stretch>
            <a:fillRect/>
          </a:stretch>
        </p:blipFill>
        <p:spPr>
          <a:xfrm>
            <a:off x="6444208" y="6120728"/>
            <a:ext cx="2520280" cy="4046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F3319AAC-1EB1-485E-907A-F719508F97E5}" type="datetimeFigureOut">
              <a:rPr lang="en-US"/>
              <a:pPr>
                <a:defRPr/>
              </a:pPr>
              <a:t>10/12/2021</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486E722D-A3DB-4AE1-83C4-AB326C1310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2C2D79E7-B96D-41A5-8DEF-167BE5451390}" type="datetimeFigureOut">
              <a:rPr lang="en-US"/>
              <a:pPr>
                <a:defRPr/>
              </a:pPr>
              <a:t>10/12/2021</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32094FDE-BA24-42C6-A717-7FFC96A2013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5BA7C386-9086-4C10-81CD-84D6267864A5}" type="datetimeFigureOut">
              <a:rPr lang="en-US"/>
              <a:pPr>
                <a:defRPr/>
              </a:pPr>
              <a:t>10/12/2021</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780D5578-BB16-4EB9-950D-C0E0C7716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 1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411891FF-7091-47A4-91EE-E74E0B1028E9}" type="datetimeFigureOut">
              <a:rPr lang="en-US"/>
              <a:pPr>
                <a:defRPr/>
              </a:pPr>
              <a:t>10/12/2021</a:t>
            </a:fld>
            <a:endParaRPr lang="en-US"/>
          </a:p>
        </p:txBody>
      </p:sp>
      <p:sp>
        <p:nvSpPr>
          <p:cNvPr id="9"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52CA16D5-5BA7-4852-9999-0B0914307F9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D7CCF144-E27C-44D9-8EDC-77825795035E}" type="datetimeFigureOut">
              <a:rPr lang="en-US"/>
              <a:pPr>
                <a:defRPr/>
              </a:pPr>
              <a:t>10/12/2021</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0FD842A2-F327-4D46-9E69-64AFA47D5BF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F9BCF86A-2F82-4FEA-A8AD-348769681D5A}" type="datetimeFigureOut">
              <a:rPr lang="en-US"/>
              <a:pPr>
                <a:defRPr/>
              </a:pPr>
              <a:t>10/12/2021</a:t>
            </a:fld>
            <a:endParaRPr lang="en-US"/>
          </a:p>
        </p:txBody>
      </p:sp>
      <p:sp>
        <p:nvSpPr>
          <p:cNvPr id="8" name="Footer Placeholder 7"/>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6DB7AE02-5C53-4102-A9B8-011D6C674CC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8CF1FA74-0336-4AF8-8A7B-093B04B84101}" type="datetimeFigureOut">
              <a:rPr lang="en-US"/>
              <a:pPr>
                <a:defRPr/>
              </a:pPr>
              <a:t>10/12/2021</a:t>
            </a:fld>
            <a:endParaRPr lang="en-US"/>
          </a:p>
        </p:txBody>
      </p:sp>
      <p:sp>
        <p:nvSpPr>
          <p:cNvPr id="4" name="Footer Placeholder 3"/>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A2CA135-06BC-45F7-B9B1-EBBC1CD278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ctangle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F8D2FFDF-3C7F-4B95-9A6D-3DFCE3886BE3}" type="datetimeFigureOut">
              <a:rPr lang="en-US"/>
              <a:pPr>
                <a:defRPr/>
              </a:pPr>
              <a:t>10/12/2021</a:t>
            </a:fld>
            <a:endParaRPr lang="en-US"/>
          </a:p>
        </p:txBody>
      </p:sp>
      <p:sp>
        <p:nvSpPr>
          <p:cNvPr id="5" name="Footer Placeholder 2"/>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972045E8-3AB1-4C80-800B-D9364C27AB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A5DBA170-E515-4452-A4E0-E3B620392F10}" type="datetimeFigureOut">
              <a:rPr lang="en-US"/>
              <a:pPr>
                <a:defRPr/>
              </a:pPr>
              <a:t>10/12/2021</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D1E42BC7-F1C1-40B3-B8D7-414626EAC0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2"/>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13"/>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D11AF7E4-FE89-4311-8D2A-E4EFC7C1CEC6}" type="datetimeFigureOut">
              <a:rPr lang="en-US"/>
              <a:pPr>
                <a:defRPr/>
              </a:pPr>
              <a:t>10/12/2021</a:t>
            </a:fld>
            <a:endParaRPr lang="en-US"/>
          </a:p>
        </p:txBody>
      </p:sp>
      <p:sp>
        <p:nvSpPr>
          <p:cNvPr id="9"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06EEEFB0-4FCD-42D3-8F53-CBA391EB2B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F8943FE6-D4D2-4E7B-87E0-15DFB8940727}" type="datetimeFigureOut">
              <a:rPr lang="en-US"/>
              <a:pPr>
                <a:defRPr/>
              </a:pPr>
              <a:t>10/12/2021</a:t>
            </a:fld>
            <a:endParaRPr lang="en-US">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chemeClr>
                </a:solidFill>
                <a:effectLst/>
                <a:latin typeface="+mn-lt"/>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fld id="{8BF74E54-4115-41B4-942B-7C286C0138DD}" type="slidenum">
              <a:rPr lang="en-US"/>
              <a:pPr>
                <a:defRPr/>
              </a:pPr>
              <a:t>‹#›</a:t>
            </a:fld>
            <a:endParaRPr lang="en-US">
              <a:solidFill>
                <a:schemeClr val="bg2">
                  <a:shade val="50000"/>
                </a:schemeClr>
              </a:solidFill>
            </a:endParaRP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3786188" y="2524125"/>
            <a:ext cx="2143125" cy="3016250"/>
          </a:xfrm>
          <a:prstGeom prst="rect">
            <a:avLst/>
          </a:prstGeom>
          <a:noFill/>
          <a:ln w="9525">
            <a:noFill/>
            <a:miter lim="800000"/>
            <a:headEnd/>
            <a:tailEnd/>
          </a:ln>
        </p:spPr>
      </p:pic>
      <p:sp>
        <p:nvSpPr>
          <p:cNvPr id="8"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«Όταν επισκέπτεσθε τα καταστήματα για αγορές, τι από τα παρακάτω κάνετε συνήθως;» (πολλαπλή επιλογή με αναφορά)</a:t>
            </a:r>
            <a:endParaRPr lang="en-US" sz="1400" b="1" dirty="0" smtClean="0">
              <a:latin typeface="+mn-lt"/>
            </a:endParaRPr>
          </a:p>
        </p:txBody>
      </p:sp>
      <p:graphicFrame>
        <p:nvGraphicFramePr>
          <p:cNvPr id="5" name="22 - Γράφημα"/>
          <p:cNvGraphicFramePr>
            <a:graphicFrameLocks/>
          </p:cNvGraphicFramePr>
          <p:nvPr>
            <p:extLst>
              <p:ext uri="{D42A27DB-BD31-4B8C-83A1-F6EECF244321}">
                <p14:modId xmlns:p14="http://schemas.microsoft.com/office/powerpoint/2010/main" xmlns="" val="1257514845"/>
              </p:ext>
            </p:extLst>
          </p:nvPr>
        </p:nvGraphicFramePr>
        <p:xfrm>
          <a:off x="1043608" y="1916832"/>
          <a:ext cx="7848872" cy="4032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024264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«Θα θέλατε να ξέρετε αν το προσωπικό του καταστήματος που θέλετε να επισκεφθείτε:»</a:t>
            </a:r>
            <a:endParaRPr lang="en-US" sz="1400" b="1" dirty="0" smtClean="0">
              <a:latin typeface="+mn-lt"/>
            </a:endParaRPr>
          </a:p>
        </p:txBody>
      </p:sp>
      <p:graphicFrame>
        <p:nvGraphicFramePr>
          <p:cNvPr id="6" name="Γράφημα 5"/>
          <p:cNvGraphicFramePr>
            <a:graphicFrameLocks/>
          </p:cNvGraphicFramePr>
          <p:nvPr>
            <p:extLst>
              <p:ext uri="{D42A27DB-BD31-4B8C-83A1-F6EECF244321}">
                <p14:modId xmlns:p14="http://schemas.microsoft.com/office/powerpoint/2010/main" xmlns="" val="422620654"/>
              </p:ext>
            </p:extLst>
          </p:nvPr>
        </p:nvGraphicFramePr>
        <p:xfrm>
          <a:off x="1000125" y="2132857"/>
          <a:ext cx="8143875"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607525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«Πότε πιστεύετε ότι θα επανέλθει η ζωή στην κατάσταση που υπήρχε προ της πανδημίας </a:t>
            </a:r>
            <a:r>
              <a:rPr lang="en-US" sz="1400" b="1" smtClean="0">
                <a:latin typeface="+mn-lt"/>
              </a:rPr>
              <a:t>COVID-19</a:t>
            </a:r>
            <a:r>
              <a:rPr lang="el-GR" sz="1400" b="1" smtClean="0">
                <a:latin typeface="+mn-lt"/>
              </a:rPr>
              <a:t>:» (απλή επιλογή με αναφορά)</a:t>
            </a:r>
            <a:endParaRPr lang="en-US" sz="1400" b="1" dirty="0" smtClean="0">
              <a:latin typeface="+mn-lt"/>
            </a:endParaRPr>
          </a:p>
        </p:txBody>
      </p:sp>
      <p:graphicFrame>
        <p:nvGraphicFramePr>
          <p:cNvPr id="5" name="22 - Γράφημα"/>
          <p:cNvGraphicFramePr>
            <a:graphicFrameLocks/>
          </p:cNvGraphicFramePr>
          <p:nvPr>
            <p:extLst>
              <p:ext uri="{D42A27DB-BD31-4B8C-83A1-F6EECF244321}">
                <p14:modId xmlns:p14="http://schemas.microsoft.com/office/powerpoint/2010/main" xmlns="" val="2018135239"/>
              </p:ext>
            </p:extLst>
          </p:nvPr>
        </p:nvGraphicFramePr>
        <p:xfrm>
          <a:off x="1291642" y="1988840"/>
          <a:ext cx="7560840"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000479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«Πότε πιστεύετε ότι θα επανέλθει η ζωή στην κατάσταση που υπήρχε προ της πανδημίας </a:t>
            </a:r>
            <a:r>
              <a:rPr lang="en-US" sz="1400" b="1" smtClean="0">
                <a:latin typeface="+mn-lt"/>
              </a:rPr>
              <a:t>COVID-19</a:t>
            </a:r>
            <a:r>
              <a:rPr lang="el-GR" sz="1400" b="1" smtClean="0">
                <a:latin typeface="+mn-lt"/>
              </a:rPr>
              <a:t>:» (απλή επιλογή με αναφορά)</a:t>
            </a:r>
            <a:endParaRPr lang="en-US" sz="1400" b="1" dirty="0" smtClean="0">
              <a:latin typeface="+mn-lt"/>
            </a:endParaRPr>
          </a:p>
        </p:txBody>
      </p:sp>
      <p:graphicFrame>
        <p:nvGraphicFramePr>
          <p:cNvPr id="6" name="22 - Γράφημα"/>
          <p:cNvGraphicFramePr>
            <a:graphicFrameLocks/>
          </p:cNvGraphicFramePr>
          <p:nvPr>
            <p:extLst>
              <p:ext uri="{D42A27DB-BD31-4B8C-83A1-F6EECF244321}">
                <p14:modId xmlns:p14="http://schemas.microsoft.com/office/powerpoint/2010/main" xmlns="" val="378545618"/>
              </p:ext>
            </p:extLst>
          </p:nvPr>
        </p:nvGraphicFramePr>
        <p:xfrm>
          <a:off x="1115616" y="2852936"/>
          <a:ext cx="3956446" cy="2808312"/>
        </p:xfrm>
        <a:graphic>
          <a:graphicData uri="http://schemas.openxmlformats.org/drawingml/2006/chart">
            <c:chart xmlns:c="http://schemas.openxmlformats.org/drawingml/2006/chart" xmlns:r="http://schemas.openxmlformats.org/officeDocument/2006/relationships" r:id="rId3"/>
          </a:graphicData>
        </a:graphic>
      </p:graphicFrame>
      <p:sp>
        <p:nvSpPr>
          <p:cNvPr id="7" name="Ορθογώνιο 6"/>
          <p:cNvSpPr/>
          <p:nvPr/>
        </p:nvSpPr>
        <p:spPr>
          <a:xfrm>
            <a:off x="2283524" y="2350850"/>
            <a:ext cx="223224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smtClean="0"/>
              <a:t>ΜΑΡΤΙΟΣ 2021</a:t>
            </a:r>
            <a:endParaRPr lang="el-GR" sz="1200" b="1" dirty="0"/>
          </a:p>
        </p:txBody>
      </p:sp>
      <p:graphicFrame>
        <p:nvGraphicFramePr>
          <p:cNvPr id="8" name="29 - Γράφημα"/>
          <p:cNvGraphicFramePr>
            <a:graphicFrameLocks/>
          </p:cNvGraphicFramePr>
          <p:nvPr>
            <p:extLst>
              <p:ext uri="{D42A27DB-BD31-4B8C-83A1-F6EECF244321}">
                <p14:modId xmlns:p14="http://schemas.microsoft.com/office/powerpoint/2010/main" xmlns="" val="4221070596"/>
              </p:ext>
            </p:extLst>
          </p:nvPr>
        </p:nvGraphicFramePr>
        <p:xfrm>
          <a:off x="4991233" y="2924944"/>
          <a:ext cx="4274102"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9" name="Ορθογώνιο 8"/>
          <p:cNvSpPr/>
          <p:nvPr/>
        </p:nvSpPr>
        <p:spPr>
          <a:xfrm>
            <a:off x="6012160" y="2350850"/>
            <a:ext cx="223224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dirty="0" smtClean="0"/>
              <a:t>ΣΕΠΤΕΜΒΡΙΟΣ 2020</a:t>
            </a:r>
            <a:endParaRPr lang="el-GR" sz="1200" b="1" dirty="0"/>
          </a:p>
        </p:txBody>
      </p:sp>
    </p:spTree>
    <p:extLst>
      <p:ext uri="{BB962C8B-B14F-4D97-AF65-F5344CB8AC3E}">
        <p14:creationId xmlns:p14="http://schemas.microsoft.com/office/powerpoint/2010/main" xmlns="" val="307488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«Πότε πιστεύετε ότι θα επανέλθει η ζωή στην κατάσταση που υπήρχε προ της πανδημίας </a:t>
            </a:r>
            <a:r>
              <a:rPr lang="en-US" sz="1400" b="1" smtClean="0">
                <a:latin typeface="+mn-lt"/>
              </a:rPr>
              <a:t>COVID-19</a:t>
            </a:r>
            <a:r>
              <a:rPr lang="el-GR" sz="1400" b="1" smtClean="0">
                <a:latin typeface="+mn-lt"/>
              </a:rPr>
              <a:t>:» (απλή επιλογή με αναφορά)</a:t>
            </a:r>
            <a:endParaRPr lang="en-US" sz="1400" b="1" dirty="0" smtClean="0">
              <a:latin typeface="+mn-lt"/>
            </a:endParaRPr>
          </a:p>
        </p:txBody>
      </p:sp>
      <p:sp>
        <p:nvSpPr>
          <p:cNvPr id="7" name="Ορθογώνιο 6"/>
          <p:cNvSpPr/>
          <p:nvPr/>
        </p:nvSpPr>
        <p:spPr>
          <a:xfrm>
            <a:off x="2283524" y="2350850"/>
            <a:ext cx="223224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smtClean="0"/>
              <a:t>ΙΟΥΛΙΟΣ 2020</a:t>
            </a:r>
            <a:endParaRPr lang="el-GR" sz="1200" b="1" dirty="0"/>
          </a:p>
        </p:txBody>
      </p:sp>
      <p:sp>
        <p:nvSpPr>
          <p:cNvPr id="9" name="Ορθογώνιο 8"/>
          <p:cNvSpPr/>
          <p:nvPr/>
        </p:nvSpPr>
        <p:spPr>
          <a:xfrm>
            <a:off x="6012160" y="2350850"/>
            <a:ext cx="223224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smtClean="0"/>
              <a:t>ΙΟΥΝΙΟΣ 2020</a:t>
            </a:r>
            <a:endParaRPr lang="el-GR" sz="1200" b="1" dirty="0"/>
          </a:p>
        </p:txBody>
      </p:sp>
      <p:graphicFrame>
        <p:nvGraphicFramePr>
          <p:cNvPr id="10" name="7 - Γράφημα"/>
          <p:cNvGraphicFramePr>
            <a:graphicFrameLocks/>
          </p:cNvGraphicFramePr>
          <p:nvPr>
            <p:extLst>
              <p:ext uri="{D42A27DB-BD31-4B8C-83A1-F6EECF244321}">
                <p14:modId xmlns:p14="http://schemas.microsoft.com/office/powerpoint/2010/main" xmlns="" val="1205649892"/>
              </p:ext>
            </p:extLst>
          </p:nvPr>
        </p:nvGraphicFramePr>
        <p:xfrm>
          <a:off x="1187624" y="2780928"/>
          <a:ext cx="4032448" cy="3168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7 - Γράφημα"/>
          <p:cNvGraphicFramePr>
            <a:graphicFrameLocks/>
          </p:cNvGraphicFramePr>
          <p:nvPr>
            <p:extLst>
              <p:ext uri="{D42A27DB-BD31-4B8C-83A1-F6EECF244321}">
                <p14:modId xmlns:p14="http://schemas.microsoft.com/office/powerpoint/2010/main" xmlns="" val="3921454284"/>
              </p:ext>
            </p:extLst>
          </p:nvPr>
        </p:nvGraphicFramePr>
        <p:xfrm>
          <a:off x="5292080" y="2780928"/>
          <a:ext cx="3744416" cy="3024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719353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«Έχετε καθυστερήσει την αγορά οποιουδήποτε από τα ακόλουθα, ως αποτέλεσμα της πανδημίας </a:t>
            </a:r>
            <a:r>
              <a:rPr lang="en-US" sz="1400" b="1" smtClean="0">
                <a:latin typeface="+mn-lt"/>
              </a:rPr>
              <a:t>COVID-19</a:t>
            </a:r>
            <a:r>
              <a:rPr lang="el-GR" sz="1400" b="1" smtClean="0">
                <a:latin typeface="+mn-lt"/>
              </a:rPr>
              <a:t>;» (πολλαπλή επιλογή με αναφορά)</a:t>
            </a:r>
            <a:endParaRPr lang="en-US" sz="1400" b="1" dirty="0" smtClean="0">
              <a:latin typeface="+mn-lt"/>
            </a:endParaRPr>
          </a:p>
        </p:txBody>
      </p:sp>
      <p:graphicFrame>
        <p:nvGraphicFramePr>
          <p:cNvPr id="8" name="22 - Γράφημα"/>
          <p:cNvGraphicFramePr>
            <a:graphicFrameLocks/>
          </p:cNvGraphicFramePr>
          <p:nvPr>
            <p:extLst>
              <p:ext uri="{D42A27DB-BD31-4B8C-83A1-F6EECF244321}">
                <p14:modId xmlns:p14="http://schemas.microsoft.com/office/powerpoint/2010/main" xmlns="" val="712275787"/>
              </p:ext>
            </p:extLst>
          </p:nvPr>
        </p:nvGraphicFramePr>
        <p:xfrm>
          <a:off x="1187624" y="1791980"/>
          <a:ext cx="7704856" cy="4301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592322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smtClean="0">
                <a:latin typeface="+mn-lt"/>
              </a:rPr>
              <a:t>«Έχετε καθυστερήσει την αγορά οποιουδήποτε από τα ακόλουθα, ως αποτέλεσμα της πανδημίας </a:t>
            </a:r>
            <a:r>
              <a:rPr lang="en-US" sz="1400" b="1" smtClean="0">
                <a:latin typeface="+mn-lt"/>
              </a:rPr>
              <a:t>COVID-19</a:t>
            </a:r>
            <a:r>
              <a:rPr lang="el-GR" sz="1400" b="1" smtClean="0">
                <a:latin typeface="+mn-lt"/>
              </a:rPr>
              <a:t>;» (πολλαπλή επιλογή με αναφορά)</a:t>
            </a:r>
          </a:p>
          <a:p>
            <a:pPr algn="ctr"/>
            <a:r>
              <a:rPr lang="el-GR" sz="1400" b="1" smtClean="0">
                <a:latin typeface="+mn-lt"/>
              </a:rPr>
              <a:t>[ΣΥΓΚΡΙΤΙΚΑ ΑΠΟΤΕΛΕΣΜΑΤΑ]</a:t>
            </a:r>
            <a:endParaRPr lang="en-US" sz="1400" b="1" dirty="0" smtClean="0">
              <a:latin typeface="+mn-lt"/>
            </a:endParaRPr>
          </a:p>
        </p:txBody>
      </p:sp>
      <p:graphicFrame>
        <p:nvGraphicFramePr>
          <p:cNvPr id="5" name="22 - Γράφημα"/>
          <p:cNvGraphicFramePr>
            <a:graphicFrameLocks/>
          </p:cNvGraphicFramePr>
          <p:nvPr>
            <p:extLst>
              <p:ext uri="{D42A27DB-BD31-4B8C-83A1-F6EECF244321}">
                <p14:modId xmlns:p14="http://schemas.microsoft.com/office/powerpoint/2010/main" xmlns="" val="1913230697"/>
              </p:ext>
            </p:extLst>
          </p:nvPr>
        </p:nvGraphicFramePr>
        <p:xfrm>
          <a:off x="1115616" y="1916832"/>
          <a:ext cx="7848872"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164564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smtClean="0">
                <a:latin typeface="+mn-lt"/>
              </a:rPr>
              <a:t>«Όταν σκέφτεστε σημαντικές αγορές, όπως αυτές που μόλις αναφέραμε, που έχετε καθυστερήσει λόγω της πανδημίας </a:t>
            </a:r>
            <a:r>
              <a:rPr lang="en-US" sz="1400" b="1" smtClean="0">
                <a:latin typeface="+mn-lt"/>
              </a:rPr>
              <a:t>COVID-19</a:t>
            </a:r>
            <a:r>
              <a:rPr lang="el-GR" sz="1400" b="1" smtClean="0">
                <a:latin typeface="+mn-lt"/>
              </a:rPr>
              <a:t>, πότε σκοπεύετε τελικά να προχωρήσετε στις αγορές αυτές γενικά;» (πολλαπλή επιλογή με αναφορά)</a:t>
            </a:r>
          </a:p>
        </p:txBody>
      </p:sp>
      <p:graphicFrame>
        <p:nvGraphicFramePr>
          <p:cNvPr id="6" name="22 - Γράφημα"/>
          <p:cNvGraphicFramePr>
            <a:graphicFrameLocks/>
          </p:cNvGraphicFramePr>
          <p:nvPr>
            <p:extLst>
              <p:ext uri="{D42A27DB-BD31-4B8C-83A1-F6EECF244321}">
                <p14:modId xmlns:p14="http://schemas.microsoft.com/office/powerpoint/2010/main" xmlns="" val="1938340270"/>
              </p:ext>
            </p:extLst>
          </p:nvPr>
        </p:nvGraphicFramePr>
        <p:xfrm>
          <a:off x="1187624" y="2132857"/>
          <a:ext cx="7560840"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30239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smtClean="0">
                <a:latin typeface="+mn-lt"/>
              </a:rPr>
              <a:t>«Όταν σκέφτεστε σημαντικές αγορές, όπως αυτές που μόλις αναφέραμε, που έχετε καθυστερήσει λόγω της πανδημίας </a:t>
            </a:r>
            <a:r>
              <a:rPr lang="en-US" sz="1400" b="1" smtClean="0">
                <a:latin typeface="+mn-lt"/>
              </a:rPr>
              <a:t>COVID-19</a:t>
            </a:r>
            <a:r>
              <a:rPr lang="el-GR" sz="1400" b="1" smtClean="0">
                <a:latin typeface="+mn-lt"/>
              </a:rPr>
              <a:t>, πότε σκοπεύετε τελικά να προχωρήσετε στις αγορές αυτές γενικά;» (πολλαπλή επιλογή με αναφορά)</a:t>
            </a:r>
          </a:p>
          <a:p>
            <a:pPr algn="ctr"/>
            <a:r>
              <a:rPr lang="el-GR" sz="1400" b="1" smtClean="0">
                <a:latin typeface="+mn-lt"/>
              </a:rPr>
              <a:t>[ΣΥΓΚΡΙΤΙΚΑ ΑΠΟΤΕΛΕΣΜΑΤΑ]</a:t>
            </a:r>
          </a:p>
        </p:txBody>
      </p:sp>
      <p:graphicFrame>
        <p:nvGraphicFramePr>
          <p:cNvPr id="5" name="22 - Γράφημα"/>
          <p:cNvGraphicFramePr>
            <a:graphicFrameLocks/>
          </p:cNvGraphicFramePr>
          <p:nvPr>
            <p:extLst>
              <p:ext uri="{D42A27DB-BD31-4B8C-83A1-F6EECF244321}">
                <p14:modId xmlns:p14="http://schemas.microsoft.com/office/powerpoint/2010/main" xmlns="" val="3863207343"/>
              </p:ext>
            </p:extLst>
          </p:nvPr>
        </p:nvGraphicFramePr>
        <p:xfrm>
          <a:off x="1000125" y="2222866"/>
          <a:ext cx="7964363" cy="3726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747612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smtClean="0">
                <a:latin typeface="+mn-lt"/>
              </a:rPr>
              <a:t>«Εσείς προσωπικά, έχετε εμβολιαστεί εναντίον της </a:t>
            </a:r>
            <a:r>
              <a:rPr lang="en-US" sz="1400" b="1" smtClean="0">
                <a:latin typeface="+mn-lt"/>
              </a:rPr>
              <a:t>COVID-19,</a:t>
            </a:r>
            <a:r>
              <a:rPr lang="el-GR" sz="1400" b="1" smtClean="0">
                <a:latin typeface="+mn-lt"/>
              </a:rPr>
              <a:t> σκοπεύετε να εμβολιαστείτε ή έχετε νοσήσει από </a:t>
            </a:r>
            <a:r>
              <a:rPr lang="en-US" sz="1400" b="1" smtClean="0">
                <a:latin typeface="+mn-lt"/>
              </a:rPr>
              <a:t>COVID-19</a:t>
            </a:r>
            <a:r>
              <a:rPr lang="el-GR" sz="1400" b="1" smtClean="0">
                <a:latin typeface="+mn-lt"/>
              </a:rPr>
              <a:t>; Θυμίζω ότι οι απαντήσεις σας είναι απολύτως ανώνυμες και εμπιστευτικές.»</a:t>
            </a:r>
          </a:p>
        </p:txBody>
      </p:sp>
      <p:graphicFrame>
        <p:nvGraphicFramePr>
          <p:cNvPr id="6" name="22 - Γράφημα"/>
          <p:cNvGraphicFramePr>
            <a:graphicFrameLocks/>
          </p:cNvGraphicFramePr>
          <p:nvPr>
            <p:extLst>
              <p:ext uri="{D42A27DB-BD31-4B8C-83A1-F6EECF244321}">
                <p14:modId xmlns:p14="http://schemas.microsoft.com/office/powerpoint/2010/main" xmlns="" val="4038692948"/>
              </p:ext>
            </p:extLst>
          </p:nvPr>
        </p:nvGraphicFramePr>
        <p:xfrm>
          <a:off x="1187624" y="2007425"/>
          <a:ext cx="7776864" cy="39418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812020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1000100" y="3429000"/>
            <a:ext cx="8143900" cy="461665"/>
          </a:xfrm>
          <a:prstGeom prst="rect">
            <a:avLst/>
          </a:prstGeom>
          <a:noFill/>
          <a:ln w="9525">
            <a:noFill/>
            <a:miter lim="800000"/>
            <a:headEnd/>
            <a:tailEnd/>
          </a:ln>
        </p:spPr>
        <p:txBody>
          <a:bodyPr wrap="square">
            <a:spAutoFit/>
          </a:bodyPr>
          <a:lstStyle/>
          <a:p>
            <a:pPr algn="ctr"/>
            <a:r>
              <a:rPr lang="el-GR" sz="2400" b="1" dirty="0">
                <a:effectLst>
                  <a:outerShdw blurRad="38100" dist="38100" dir="2700000" algn="tl">
                    <a:srgbClr val="C0C0C0"/>
                  </a:outerShdw>
                </a:effectLst>
                <a:latin typeface="Corbel" pitchFamily="34" charset="0"/>
              </a:rPr>
              <a:t>Απόψεις </a:t>
            </a:r>
            <a:r>
              <a:rPr lang="el-GR" sz="2400" b="1" dirty="0" smtClean="0">
                <a:effectLst>
                  <a:outerShdw blurRad="38100" dist="38100" dir="2700000" algn="tl">
                    <a:srgbClr val="C0C0C0"/>
                  </a:outerShdw>
                </a:effectLst>
                <a:latin typeface="Corbel" pitchFamily="34" charset="0"/>
              </a:rPr>
              <a:t>Καταναλωτών</a:t>
            </a:r>
            <a:endParaRPr lang="el-GR" sz="2400" b="1" dirty="0">
              <a:effectLst>
                <a:outerShdw blurRad="38100" dist="38100" dir="2700000" algn="tl">
                  <a:srgbClr val="C0C0C0"/>
                </a:outerShdw>
              </a:effectLst>
              <a:latin typeface="Corbel" pitchFamily="34" charset="0"/>
            </a:endParaRPr>
          </a:p>
        </p:txBody>
      </p:sp>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«Σε γενικές γραμμές, έχετε εσείς προσωπικά εντοπίσει αύξηση των τιμών σε βασικά καταναλωτικά αγαθά και υπηρεσίες;»</a:t>
            </a:r>
          </a:p>
        </p:txBody>
      </p:sp>
      <p:graphicFrame>
        <p:nvGraphicFramePr>
          <p:cNvPr id="5" name="Γράφημα 4"/>
          <p:cNvGraphicFramePr>
            <a:graphicFrameLocks/>
          </p:cNvGraphicFramePr>
          <p:nvPr>
            <p:extLst>
              <p:ext uri="{D42A27DB-BD31-4B8C-83A1-F6EECF244321}">
                <p14:modId xmlns:p14="http://schemas.microsoft.com/office/powerpoint/2010/main" xmlns="" val="2140887742"/>
              </p:ext>
            </p:extLst>
          </p:nvPr>
        </p:nvGraphicFramePr>
        <p:xfrm>
          <a:off x="1547664" y="2060848"/>
          <a:ext cx="6768752"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134752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1000100" y="3110211"/>
            <a:ext cx="8143900" cy="461665"/>
          </a:xfrm>
          <a:prstGeom prst="rect">
            <a:avLst/>
          </a:prstGeom>
          <a:noFill/>
          <a:ln w="9525">
            <a:noFill/>
            <a:miter lim="800000"/>
            <a:headEnd/>
            <a:tailEnd/>
          </a:ln>
        </p:spPr>
        <p:txBody>
          <a:bodyPr wrap="square">
            <a:spAutoFit/>
          </a:bodyPr>
          <a:lstStyle/>
          <a:p>
            <a:pPr algn="ctr"/>
            <a:r>
              <a:rPr lang="el-GR" sz="2400" b="1" dirty="0" smtClean="0">
                <a:effectLst>
                  <a:outerShdw blurRad="38100" dist="38100" dir="2700000" algn="tl">
                    <a:srgbClr val="C0C0C0"/>
                  </a:outerShdw>
                </a:effectLst>
                <a:latin typeface="Corbel" pitchFamily="34" charset="0"/>
              </a:rPr>
              <a:t>Απόψεις Επιχειρήσεων</a:t>
            </a:r>
          </a:p>
        </p:txBody>
      </p:sp>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Tree>
    <p:extLst>
      <p:ext uri="{BB962C8B-B14F-4D97-AF65-F5344CB8AC3E}">
        <p14:creationId xmlns:p14="http://schemas.microsoft.com/office/powerpoint/2010/main" xmlns="" val="1625034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738664"/>
          </a:xfrm>
          <a:prstGeom prst="rect">
            <a:avLst/>
          </a:prstGeom>
          <a:noFill/>
        </p:spPr>
        <p:txBody>
          <a:bodyPr wrap="square" rtlCol="0">
            <a:spAutoFit/>
          </a:bodyPr>
          <a:lstStyle/>
          <a:p>
            <a:pPr algn="ctr"/>
            <a:r>
              <a:rPr lang="el-GR" sz="1400" b="1">
                <a:latin typeface="+mn-lt"/>
              </a:rPr>
              <a:t>«Κατά τη γνώμη σας, τους τελευταίους τρεις μήνες, πώς έχουν διαμορφωθεί τα κριτήρια χρηματοδότησης και οι όροι έγκρισης χορήγησης των δανείων από τις τράπεζες προς την επιχείρησή σας;»  </a:t>
            </a:r>
            <a:endParaRPr lang="el-GR" sz="1400" b="1" dirty="0">
              <a:latin typeface="+mn-lt"/>
            </a:endParaRPr>
          </a:p>
        </p:txBody>
      </p:sp>
      <p:graphicFrame>
        <p:nvGraphicFramePr>
          <p:cNvPr id="7" name="Chart 12"/>
          <p:cNvGraphicFramePr>
            <a:graphicFrameLocks/>
          </p:cNvGraphicFramePr>
          <p:nvPr>
            <p:extLst>
              <p:ext uri="{D42A27DB-BD31-4B8C-83A1-F6EECF244321}">
                <p14:modId xmlns:p14="http://schemas.microsoft.com/office/powerpoint/2010/main" xmlns="" val="3226539410"/>
              </p:ext>
            </p:extLst>
          </p:nvPr>
        </p:nvGraphicFramePr>
        <p:xfrm>
          <a:off x="1660646" y="2276872"/>
          <a:ext cx="6871794" cy="35284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spTree>
    <p:extLst>
      <p:ext uri="{BB962C8B-B14F-4D97-AF65-F5344CB8AC3E}">
        <p14:creationId xmlns:p14="http://schemas.microsoft.com/office/powerpoint/2010/main" xmlns="" val="539164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340768"/>
            <a:ext cx="6840760" cy="738664"/>
          </a:xfrm>
          <a:prstGeom prst="rect">
            <a:avLst/>
          </a:prstGeom>
          <a:noFill/>
        </p:spPr>
        <p:txBody>
          <a:bodyPr wrap="square" rtlCol="0">
            <a:spAutoFit/>
          </a:bodyPr>
          <a:lstStyle/>
          <a:p>
            <a:pPr algn="ctr"/>
            <a:r>
              <a:rPr lang="el-GR" sz="1400" b="1" smtClean="0">
                <a:latin typeface="+mn-lt"/>
              </a:rPr>
              <a:t>«</a:t>
            </a:r>
            <a:r>
              <a:rPr lang="el-GR" sz="1400" b="1">
                <a:latin typeface="+mn-lt"/>
              </a:rPr>
              <a:t>Τους τελευταίους τρεις μήνες, έχει αυξηθεί, μειωθεί ή παρέμεινε στο ίδιο επίπεδο ο αριθμός των αιτημάτων σας για την χορήγηση δανείων από τις τράπεζες προς την επιχείρησή σας που απορρίφθηκαν</a:t>
            </a:r>
            <a:r>
              <a:rPr lang="el-GR" sz="1400" b="1" smtClean="0">
                <a:latin typeface="+mn-lt"/>
              </a:rPr>
              <a:t>;»  </a:t>
            </a:r>
            <a:endParaRPr lang="el-GR" sz="1400" b="1" dirty="0">
              <a:latin typeface="+mn-lt"/>
            </a:endParaRPr>
          </a:p>
        </p:txBody>
      </p:sp>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graphicFrame>
        <p:nvGraphicFramePr>
          <p:cNvPr id="7" name="Chart 12"/>
          <p:cNvGraphicFramePr>
            <a:graphicFrameLocks/>
          </p:cNvGraphicFramePr>
          <p:nvPr>
            <p:extLst>
              <p:ext uri="{D42A27DB-BD31-4B8C-83A1-F6EECF244321}">
                <p14:modId xmlns:p14="http://schemas.microsoft.com/office/powerpoint/2010/main" xmlns="" val="915361600"/>
              </p:ext>
            </p:extLst>
          </p:nvPr>
        </p:nvGraphicFramePr>
        <p:xfrm>
          <a:off x="1043608" y="2204865"/>
          <a:ext cx="7848872"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909904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268760"/>
            <a:ext cx="6840760" cy="738664"/>
          </a:xfrm>
          <a:prstGeom prst="rect">
            <a:avLst/>
          </a:prstGeom>
          <a:noFill/>
        </p:spPr>
        <p:txBody>
          <a:bodyPr wrap="square" rtlCol="0">
            <a:spAutoFit/>
          </a:bodyPr>
          <a:lstStyle/>
          <a:p>
            <a:pPr algn="ctr"/>
            <a:r>
              <a:rPr lang="el-GR" sz="1400" b="1" smtClean="0">
                <a:latin typeface="+mn-lt"/>
              </a:rPr>
              <a:t>«</a:t>
            </a:r>
            <a:r>
              <a:rPr lang="el-GR" sz="1400" b="1">
                <a:latin typeface="+mn-lt"/>
              </a:rPr>
              <a:t>Τους τελευταίους τρεις μήνες, έχει αυξηθεί, μειωθεί ή παρέμεινε στο ίδιο επίπεδο ο αριθμός των αιτημάτων σας προς τις τράπεζες για την χορήγηση στην επιχείρησή σας, ανεξάρτητα αν εγκρίθηκαν ή όχι</a:t>
            </a:r>
            <a:r>
              <a:rPr lang="el-GR" sz="1400" b="1" smtClean="0">
                <a:latin typeface="+mn-lt"/>
              </a:rPr>
              <a:t>;»</a:t>
            </a:r>
            <a:endParaRPr lang="en-US" sz="1200" b="1">
              <a:latin typeface="+mn-lt"/>
            </a:endParaRPr>
          </a:p>
        </p:txBody>
      </p:sp>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graphicFrame>
        <p:nvGraphicFramePr>
          <p:cNvPr id="6" name="Chart 12"/>
          <p:cNvGraphicFramePr>
            <a:graphicFrameLocks/>
          </p:cNvGraphicFramePr>
          <p:nvPr>
            <p:extLst>
              <p:ext uri="{D42A27DB-BD31-4B8C-83A1-F6EECF244321}">
                <p14:modId xmlns:p14="http://schemas.microsoft.com/office/powerpoint/2010/main" xmlns="" val="167371139"/>
              </p:ext>
            </p:extLst>
          </p:nvPr>
        </p:nvGraphicFramePr>
        <p:xfrm>
          <a:off x="1115616" y="2132856"/>
          <a:ext cx="7848872" cy="4032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74100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738664"/>
          </a:xfrm>
          <a:prstGeom prst="rect">
            <a:avLst/>
          </a:prstGeom>
          <a:noFill/>
        </p:spPr>
        <p:txBody>
          <a:bodyPr wrap="square" rtlCol="0">
            <a:spAutoFit/>
          </a:bodyPr>
          <a:lstStyle/>
          <a:p>
            <a:pPr algn="ctr"/>
            <a:r>
              <a:rPr lang="el-GR" sz="1400" b="1" smtClean="0">
                <a:latin typeface="+mn-lt"/>
              </a:rPr>
              <a:t>«</a:t>
            </a:r>
            <a:r>
              <a:rPr lang="el-GR" sz="1400" b="1">
                <a:latin typeface="+mn-lt"/>
              </a:rPr>
              <a:t>Κατά τη γνώμη σας, τους επόμενους τρεις μήνες, πώς θεωρείτε ότι θα διαμορφωθούν τα κριτήρια χρηματοδότησης και οι όροι έγκρισης χορήγησης των δανείων από τις τράπεζες προς την επιχείρησή σας</a:t>
            </a:r>
            <a:r>
              <a:rPr lang="el-GR" sz="1400" b="1" smtClean="0">
                <a:latin typeface="+mn-lt"/>
              </a:rPr>
              <a:t>;»</a:t>
            </a:r>
            <a:endParaRPr lang="en-US" sz="1200" b="1">
              <a:latin typeface="+mn-lt"/>
            </a:endParaRPr>
          </a:p>
        </p:txBody>
      </p:sp>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graphicFrame>
        <p:nvGraphicFramePr>
          <p:cNvPr id="6" name="Chart 12"/>
          <p:cNvGraphicFramePr>
            <a:graphicFrameLocks/>
          </p:cNvGraphicFramePr>
          <p:nvPr>
            <p:extLst>
              <p:ext uri="{D42A27DB-BD31-4B8C-83A1-F6EECF244321}">
                <p14:modId xmlns:p14="http://schemas.microsoft.com/office/powerpoint/2010/main" xmlns="" val="3024112071"/>
              </p:ext>
            </p:extLst>
          </p:nvPr>
        </p:nvGraphicFramePr>
        <p:xfrm>
          <a:off x="1403648" y="2348879"/>
          <a:ext cx="6700094" cy="3600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188002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340768"/>
            <a:ext cx="6840760" cy="738664"/>
          </a:xfrm>
          <a:prstGeom prst="rect">
            <a:avLst/>
          </a:prstGeom>
          <a:noFill/>
        </p:spPr>
        <p:txBody>
          <a:bodyPr wrap="square" rtlCol="0">
            <a:spAutoFit/>
          </a:bodyPr>
          <a:lstStyle/>
          <a:p>
            <a:pPr algn="ctr"/>
            <a:r>
              <a:rPr lang="el-GR" sz="1400" b="1" smtClean="0">
                <a:latin typeface="+mn-lt"/>
              </a:rPr>
              <a:t>«</a:t>
            </a:r>
            <a:r>
              <a:rPr lang="el-GR" sz="1400" b="1">
                <a:latin typeface="+mn-lt"/>
              </a:rPr>
              <a:t>Τους επόμενους τρεις μήνες, θεωρείτε ότι θα αυξηθεί, θα μειωθεί ή θα παραμείνει στο ίδιο επίπεδο ο αριθμός των αιτημάτων σας για την χορήγηση δανείων από τις τράπεζες προς την επιχείρησή σας</a:t>
            </a:r>
            <a:r>
              <a:rPr lang="el-GR" sz="1400" b="1" smtClean="0">
                <a:latin typeface="+mn-lt"/>
              </a:rPr>
              <a:t>;»</a:t>
            </a:r>
            <a:endParaRPr lang="en-US" sz="1200" b="1">
              <a:latin typeface="+mn-lt"/>
            </a:endParaRPr>
          </a:p>
        </p:txBody>
      </p:sp>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graphicFrame>
        <p:nvGraphicFramePr>
          <p:cNvPr id="9" name="Chart 12"/>
          <p:cNvGraphicFramePr>
            <a:graphicFrameLocks/>
          </p:cNvGraphicFramePr>
          <p:nvPr>
            <p:extLst>
              <p:ext uri="{D42A27DB-BD31-4B8C-83A1-F6EECF244321}">
                <p14:modId xmlns:p14="http://schemas.microsoft.com/office/powerpoint/2010/main" xmlns="" val="1293756606"/>
              </p:ext>
            </p:extLst>
          </p:nvPr>
        </p:nvGraphicFramePr>
        <p:xfrm>
          <a:off x="1000126" y="2079431"/>
          <a:ext cx="7964362" cy="40138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027198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547664" y="1484784"/>
            <a:ext cx="6840760" cy="646331"/>
          </a:xfrm>
          <a:prstGeom prst="rect">
            <a:avLst/>
          </a:prstGeom>
          <a:noFill/>
        </p:spPr>
        <p:txBody>
          <a:bodyPr wrap="square" rtlCol="0">
            <a:spAutoFit/>
          </a:bodyPr>
          <a:lstStyle/>
          <a:p>
            <a:pPr algn="ctr"/>
            <a:r>
              <a:rPr lang="el-GR" sz="1200" b="1" smtClean="0">
                <a:latin typeface="+mn-lt"/>
              </a:rPr>
              <a:t>«</a:t>
            </a:r>
            <a:r>
              <a:rPr lang="el-GR" sz="1200" b="1">
                <a:latin typeface="+mn-lt"/>
              </a:rPr>
              <a:t>Τους τελευταίους τρεις μήνες, έχει αυξηθεί, μειωθεί ή παρέμεινε στο ίδιο επίπεδο ο αριθμός των αιτημάτων σας προς τις τράπεζες για την χορήγηση δανείων στην επιχείρησή σας, ανεξάρτητα αν εγκρίθηκαν ή όχι, για κάθε έναν από τους παρακάτω λόγους</a:t>
            </a:r>
            <a:r>
              <a:rPr lang="el-GR" sz="1200" b="1" smtClean="0">
                <a:latin typeface="+mn-lt"/>
              </a:rPr>
              <a:t>;»</a:t>
            </a:r>
            <a:endParaRPr lang="en-US" sz="1100" b="1">
              <a:latin typeface="+mn-lt"/>
            </a:endParaRPr>
          </a:p>
        </p:txBody>
      </p:sp>
      <p:sp>
        <p:nvSpPr>
          <p:cNvPr id="8" name="TextBox 7"/>
          <p:cNvSpPr txBox="1"/>
          <p:nvPr/>
        </p:nvSpPr>
        <p:spPr>
          <a:xfrm>
            <a:off x="1403648" y="6093296"/>
            <a:ext cx="4936542" cy="369332"/>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ερώτησης </a:t>
            </a:r>
          </a:p>
          <a:p>
            <a:pPr algn="ctr"/>
            <a:r>
              <a:rPr lang="el-GR" sz="900" b="1">
                <a:latin typeface="+mn-lt"/>
              </a:rPr>
              <a:t>σ</a:t>
            </a:r>
            <a:r>
              <a:rPr lang="el-GR" sz="900" b="1" smtClean="0">
                <a:latin typeface="+mn-lt"/>
              </a:rPr>
              <a:t>την αντίστοιχεη έρευνα Ιουλίου 2021</a:t>
            </a:r>
            <a:endParaRPr lang="en-US" sz="900" b="1" dirty="0">
              <a:latin typeface="+mn-lt"/>
            </a:endParaRPr>
          </a:p>
        </p:txBody>
      </p:sp>
      <p:graphicFrame>
        <p:nvGraphicFramePr>
          <p:cNvPr id="7" name="Γράφημα 6"/>
          <p:cNvGraphicFramePr>
            <a:graphicFrameLocks/>
          </p:cNvGraphicFramePr>
          <p:nvPr>
            <p:extLst>
              <p:ext uri="{D42A27DB-BD31-4B8C-83A1-F6EECF244321}">
                <p14:modId xmlns:p14="http://schemas.microsoft.com/office/powerpoint/2010/main" xmlns="" val="3234590726"/>
              </p:ext>
            </p:extLst>
          </p:nvPr>
        </p:nvGraphicFramePr>
        <p:xfrm>
          <a:off x="1000125" y="2199188"/>
          <a:ext cx="7776864"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90102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340768"/>
            <a:ext cx="6840760" cy="461665"/>
          </a:xfrm>
          <a:prstGeom prst="rect">
            <a:avLst/>
          </a:prstGeom>
          <a:noFill/>
        </p:spPr>
        <p:txBody>
          <a:bodyPr wrap="square" rtlCol="0">
            <a:spAutoFit/>
          </a:bodyPr>
          <a:lstStyle/>
          <a:p>
            <a:pPr algn="ctr"/>
            <a:r>
              <a:rPr lang="el-GR" sz="1200" b="1" smtClean="0">
                <a:latin typeface="+mn-lt"/>
              </a:rPr>
              <a:t>«</a:t>
            </a:r>
            <a:r>
              <a:rPr lang="el-GR" sz="1200" b="1">
                <a:latin typeface="+mn-lt"/>
              </a:rPr>
              <a:t>Τους τελευταίους τρεις μήνες, έχει αυξηθεί, μειωθεί ή παρέμεινε στο ίδιο επίπεδο η χρηματοδότηση της επιχείρησής σας με κάθε έναν από τους παρακάτω τρόπους</a:t>
            </a:r>
            <a:r>
              <a:rPr lang="el-GR" sz="1200" b="1" smtClean="0">
                <a:latin typeface="+mn-lt"/>
              </a:rPr>
              <a:t>;»</a:t>
            </a:r>
            <a:endParaRPr lang="en-US" sz="1100" b="1">
              <a:latin typeface="+mn-lt"/>
            </a:endParaRPr>
          </a:p>
        </p:txBody>
      </p:sp>
      <p:graphicFrame>
        <p:nvGraphicFramePr>
          <p:cNvPr id="6" name="Γράφημα 5"/>
          <p:cNvGraphicFramePr>
            <a:graphicFrameLocks/>
          </p:cNvGraphicFramePr>
          <p:nvPr>
            <p:extLst>
              <p:ext uri="{D42A27DB-BD31-4B8C-83A1-F6EECF244321}">
                <p14:modId xmlns:p14="http://schemas.microsoft.com/office/powerpoint/2010/main" xmlns="" val="3029502354"/>
              </p:ext>
            </p:extLst>
          </p:nvPr>
        </p:nvGraphicFramePr>
        <p:xfrm>
          <a:off x="1000125" y="1916832"/>
          <a:ext cx="8108379" cy="4032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927827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smtClean="0">
                <a:latin typeface="+mn-lt"/>
              </a:rPr>
              <a:t>«</a:t>
            </a:r>
            <a:r>
              <a:rPr lang="el-GR" sz="1400" b="1">
                <a:latin typeface="+mn-lt"/>
              </a:rPr>
              <a:t>Έχει μειωθεί ο κύκλος εργασιών της επιχείρησής σας λόγω της πανδημίας του κορωνοϊού</a:t>
            </a:r>
            <a:r>
              <a:rPr lang="el-GR" sz="1400" b="1" smtClean="0">
                <a:latin typeface="+mn-lt"/>
              </a:rPr>
              <a:t>;»</a:t>
            </a:r>
            <a:endParaRPr lang="en-US" sz="1200" b="1">
              <a:latin typeface="+mn-lt"/>
            </a:endParaRPr>
          </a:p>
        </p:txBody>
      </p:sp>
      <p:graphicFrame>
        <p:nvGraphicFramePr>
          <p:cNvPr id="6" name="Chart 12"/>
          <p:cNvGraphicFramePr>
            <a:graphicFrameLocks/>
          </p:cNvGraphicFramePr>
          <p:nvPr>
            <p:extLst>
              <p:ext uri="{D42A27DB-BD31-4B8C-83A1-F6EECF244321}">
                <p14:modId xmlns:p14="http://schemas.microsoft.com/office/powerpoint/2010/main" xmlns="" val="4220493438"/>
              </p:ext>
            </p:extLst>
          </p:nvPr>
        </p:nvGraphicFramePr>
        <p:xfrm>
          <a:off x="1475656" y="2132856"/>
          <a:ext cx="7272808"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62671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a:t>
            </a:r>
            <a:endParaRPr lang="el-GR" sz="1400" b="1" dirty="0">
              <a:latin typeface="+mn-lt"/>
            </a:endParaRPr>
          </a:p>
        </p:txBody>
      </p:sp>
      <p:graphicFrame>
        <p:nvGraphicFramePr>
          <p:cNvPr id="8" name="Γράφημα 7"/>
          <p:cNvGraphicFramePr>
            <a:graphicFrameLocks/>
          </p:cNvGraphicFramePr>
          <p:nvPr>
            <p:extLst>
              <p:ext uri="{D42A27DB-BD31-4B8C-83A1-F6EECF244321}">
                <p14:modId xmlns:p14="http://schemas.microsoft.com/office/powerpoint/2010/main" xmlns="" val="1998672187"/>
              </p:ext>
            </p:extLst>
          </p:nvPr>
        </p:nvGraphicFramePr>
        <p:xfrm>
          <a:off x="1000125" y="2276872"/>
          <a:ext cx="7964363"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0" name="Ορθογώνιο 9"/>
          <p:cNvSpPr/>
          <p:nvPr/>
        </p:nvSpPr>
        <p:spPr>
          <a:xfrm>
            <a:off x="1259632" y="3573016"/>
            <a:ext cx="1152128" cy="432048"/>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dirty="0" smtClean="0"/>
              <a:t>ΜΕΣΗ </a:t>
            </a:r>
            <a:r>
              <a:rPr lang="el-GR" sz="1200" b="1" smtClean="0"/>
              <a:t>ΘΕΣΗ:</a:t>
            </a:r>
          </a:p>
          <a:p>
            <a:pPr algn="ctr"/>
            <a:r>
              <a:rPr lang="el-GR" sz="1200" b="1" smtClean="0"/>
              <a:t>3,16 </a:t>
            </a:r>
            <a:endParaRPr lang="el-GR" sz="1200" b="1" dirty="0"/>
          </a:p>
        </p:txBody>
      </p:sp>
      <p:sp>
        <p:nvSpPr>
          <p:cNvPr id="11" name="Ορθογώνιο 10"/>
          <p:cNvSpPr/>
          <p:nvPr/>
        </p:nvSpPr>
        <p:spPr>
          <a:xfrm>
            <a:off x="1259632" y="5085184"/>
            <a:ext cx="1152128" cy="432048"/>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dirty="0" smtClean="0"/>
              <a:t>ΜΕΣΗ </a:t>
            </a:r>
            <a:r>
              <a:rPr lang="el-GR" sz="1200" b="1" smtClean="0"/>
              <a:t>ΘΕΣΗ:</a:t>
            </a:r>
          </a:p>
          <a:p>
            <a:pPr algn="ctr"/>
            <a:r>
              <a:rPr lang="el-GR" sz="1200" b="1" smtClean="0"/>
              <a:t>3,21 </a:t>
            </a:r>
            <a:endParaRPr lang="el-GR" sz="1200" b="1" dirty="0"/>
          </a:p>
        </p:txBody>
      </p:sp>
    </p:spTree>
    <p:extLst>
      <p:ext uri="{BB962C8B-B14F-4D97-AF65-F5344CB8AC3E}">
        <p14:creationId xmlns:p14="http://schemas.microsoft.com/office/powerpoint/2010/main" xmlns="" val="3277917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738664"/>
          </a:xfrm>
          <a:prstGeom prst="rect">
            <a:avLst/>
          </a:prstGeom>
          <a:noFill/>
        </p:spPr>
        <p:txBody>
          <a:bodyPr wrap="square" rtlCol="0">
            <a:spAutoFit/>
          </a:bodyPr>
          <a:lstStyle/>
          <a:p>
            <a:pPr algn="ctr"/>
            <a:r>
              <a:rPr lang="el-GR" sz="1400" b="1" smtClean="0">
                <a:latin typeface="+mn-lt"/>
              </a:rPr>
              <a:t>«</a:t>
            </a:r>
            <a:r>
              <a:rPr lang="el-GR" sz="1400" b="1">
                <a:latin typeface="+mn-lt"/>
              </a:rPr>
              <a:t>Έχει μειωθεί ο κύκλος εργασιών της επιχείρησής σας λόγω της πανδημίας του κορωνοϊού</a:t>
            </a:r>
            <a:r>
              <a:rPr lang="el-GR" sz="1400" b="1" smtClean="0">
                <a:latin typeface="+mn-lt"/>
              </a:rPr>
              <a:t>;»</a:t>
            </a:r>
          </a:p>
          <a:p>
            <a:pPr algn="ctr"/>
            <a:r>
              <a:rPr lang="el-GR" sz="1400" b="1" smtClean="0">
                <a:latin typeface="+mn-lt"/>
              </a:rPr>
              <a:t>[ΣΥΓΚΡΙΤΙΚΑ ΑΠΟΤΕΛΕΣΜΑΤΑ]</a:t>
            </a:r>
            <a:endParaRPr lang="en-US" sz="1200" b="1">
              <a:latin typeface="+mn-lt"/>
            </a:endParaRPr>
          </a:p>
        </p:txBody>
      </p:sp>
      <p:graphicFrame>
        <p:nvGraphicFramePr>
          <p:cNvPr id="7" name="28 - Γράφημα"/>
          <p:cNvGraphicFramePr>
            <a:graphicFrameLocks/>
          </p:cNvGraphicFramePr>
          <p:nvPr>
            <p:extLst>
              <p:ext uri="{D42A27DB-BD31-4B8C-83A1-F6EECF244321}">
                <p14:modId xmlns:p14="http://schemas.microsoft.com/office/powerpoint/2010/main" xmlns="" val="385711983"/>
              </p:ext>
            </p:extLst>
          </p:nvPr>
        </p:nvGraphicFramePr>
        <p:xfrm>
          <a:off x="1331640" y="2276872"/>
          <a:ext cx="7632848"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206843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707886"/>
          </a:xfrm>
          <a:prstGeom prst="rect">
            <a:avLst/>
          </a:prstGeom>
          <a:noFill/>
        </p:spPr>
        <p:txBody>
          <a:bodyPr wrap="square" rtlCol="0">
            <a:spAutoFit/>
          </a:bodyPr>
          <a:lstStyle/>
          <a:p>
            <a:pPr algn="ctr">
              <a:defRPr sz="1600" b="1" i="0" u="none" strike="noStrike" kern="1200" baseline="0">
                <a:solidFill>
                  <a:prstClr val="black"/>
                </a:solidFill>
                <a:latin typeface="+mn-lt"/>
                <a:ea typeface="+mn-ea"/>
                <a:cs typeface="+mn-cs"/>
              </a:defRPr>
            </a:pPr>
            <a:r>
              <a:rPr lang="el-GR" sz="1400" b="1" smtClean="0">
                <a:latin typeface="+mn-lt"/>
              </a:rPr>
              <a:t>«</a:t>
            </a:r>
            <a:r>
              <a:rPr lang="el-GR" sz="1400" b="1">
                <a:solidFill>
                  <a:prstClr val="black"/>
                </a:solidFill>
              </a:rPr>
              <a:t>Παρότι δεν έχει μειωθεί ο κύκλος εργασιών σας, έχει επηρεαστεί η κερδοφορία της επιχείρησής σας και πόσο</a:t>
            </a:r>
            <a:r>
              <a:rPr lang="el-GR" sz="1400" b="1" smtClean="0">
                <a:solidFill>
                  <a:prstClr val="black"/>
                </a:solidFill>
              </a:rPr>
              <a:t>;»</a:t>
            </a:r>
            <a:endParaRPr lang="el-GR" sz="1400" b="1">
              <a:solidFill>
                <a:prstClr val="black"/>
              </a:solidFill>
            </a:endParaRPr>
          </a:p>
          <a:p>
            <a:pPr algn="ctr">
              <a:defRPr sz="1600" b="1" i="0" u="none" strike="noStrike" kern="1200" baseline="0">
                <a:solidFill>
                  <a:prstClr val="black"/>
                </a:solidFill>
                <a:latin typeface="+mn-lt"/>
                <a:ea typeface="+mn-ea"/>
                <a:cs typeface="+mn-cs"/>
              </a:defRPr>
            </a:pPr>
            <a:r>
              <a:rPr lang="el-GR" sz="1200" b="1">
                <a:solidFill>
                  <a:prstClr val="black"/>
                </a:solidFill>
              </a:rPr>
              <a:t>(όσοι απάντησαν "Όχι" στην προηγούμενη </a:t>
            </a:r>
            <a:r>
              <a:rPr lang="el-GR" sz="1200" b="1" smtClean="0">
                <a:solidFill>
                  <a:prstClr val="black"/>
                </a:solidFill>
              </a:rPr>
              <a:t>ερώτηση – Ν=292)</a:t>
            </a:r>
            <a:endParaRPr lang="el-GR" sz="1200" b="1" smtClean="0">
              <a:latin typeface="+mn-lt"/>
            </a:endParaRPr>
          </a:p>
        </p:txBody>
      </p:sp>
      <p:graphicFrame>
        <p:nvGraphicFramePr>
          <p:cNvPr id="6" name="Chart 12"/>
          <p:cNvGraphicFramePr>
            <a:graphicFrameLocks/>
          </p:cNvGraphicFramePr>
          <p:nvPr>
            <p:extLst>
              <p:ext uri="{D42A27DB-BD31-4B8C-83A1-F6EECF244321}">
                <p14:modId xmlns:p14="http://schemas.microsoft.com/office/powerpoint/2010/main" xmlns="" val="2234547364"/>
              </p:ext>
            </p:extLst>
          </p:nvPr>
        </p:nvGraphicFramePr>
        <p:xfrm>
          <a:off x="1259632" y="2348880"/>
          <a:ext cx="7416824"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881731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342509"/>
            <a:ext cx="6840760" cy="646331"/>
          </a:xfrm>
          <a:prstGeom prst="rect">
            <a:avLst/>
          </a:prstGeom>
          <a:noFill/>
        </p:spPr>
        <p:txBody>
          <a:bodyPr wrap="square" rtlCol="0">
            <a:spAutoFit/>
          </a:bodyPr>
          <a:lstStyle/>
          <a:p>
            <a:pPr algn="ctr">
              <a:defRPr sz="1600" b="1" i="0" u="none" strike="noStrike" kern="1200" baseline="0">
                <a:solidFill>
                  <a:prstClr val="black"/>
                </a:solidFill>
                <a:latin typeface="+mn-lt"/>
                <a:ea typeface="+mn-ea"/>
                <a:cs typeface="+mn-cs"/>
              </a:defRPr>
            </a:pPr>
            <a:r>
              <a:rPr lang="el-GR" sz="1200" b="1" smtClean="0">
                <a:latin typeface="+mn-lt"/>
              </a:rPr>
              <a:t>«</a:t>
            </a:r>
            <a:r>
              <a:rPr lang="el-GR" sz="1200" b="1">
                <a:solidFill>
                  <a:prstClr val="black"/>
                </a:solidFill>
              </a:rPr>
              <a:t>Ο Πρωθυπουργός στην πρόσφατη ομιλία του στη ΔΕΘ εξήγγειλε μέτρα για την στήριξη της απασχόλησης και των επιχειρήσεων. Θα σας διαβάσω αναλυτικά και θα ήθελα να μου πείτε πόσο σημαντικά τα θεωρείτε σε μια κλίμακα από το 1-Καθόλου μέχρι και το </a:t>
            </a:r>
            <a:r>
              <a:rPr lang="el-GR" sz="1200" b="1" smtClean="0">
                <a:solidFill>
                  <a:prstClr val="black"/>
                </a:solidFill>
              </a:rPr>
              <a:t>5-Πολύ;»</a:t>
            </a:r>
            <a:endParaRPr lang="el-GR" sz="1200" b="1">
              <a:solidFill>
                <a:prstClr val="black"/>
              </a:solidFill>
            </a:endParaRPr>
          </a:p>
        </p:txBody>
      </p:sp>
      <p:graphicFrame>
        <p:nvGraphicFramePr>
          <p:cNvPr id="7" name="Γράφημα 6"/>
          <p:cNvGraphicFramePr>
            <a:graphicFrameLocks/>
          </p:cNvGraphicFramePr>
          <p:nvPr>
            <p:extLst>
              <p:ext uri="{D42A27DB-BD31-4B8C-83A1-F6EECF244321}">
                <p14:modId xmlns:p14="http://schemas.microsoft.com/office/powerpoint/2010/main" xmlns="" val="4115324703"/>
              </p:ext>
            </p:extLst>
          </p:nvPr>
        </p:nvGraphicFramePr>
        <p:xfrm>
          <a:off x="1044079" y="1988840"/>
          <a:ext cx="7996374" cy="40934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347336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475656" y="1539837"/>
            <a:ext cx="6840760" cy="523220"/>
          </a:xfrm>
          <a:prstGeom prst="rect">
            <a:avLst/>
          </a:prstGeom>
          <a:noFill/>
        </p:spPr>
        <p:txBody>
          <a:bodyPr wrap="square" rtlCol="0">
            <a:spAutoFit/>
          </a:bodyPr>
          <a:lstStyle/>
          <a:p>
            <a:pPr algn="ctr">
              <a:defRPr sz="1600" b="1" i="0" u="none" strike="noStrike" kern="1200" baseline="0">
                <a:solidFill>
                  <a:prstClr val="black"/>
                </a:solidFill>
                <a:latin typeface="+mn-lt"/>
                <a:ea typeface="+mn-ea"/>
                <a:cs typeface="+mn-cs"/>
              </a:defRPr>
            </a:pPr>
            <a:r>
              <a:rPr lang="el-GR" sz="1400" b="1" smtClean="0">
                <a:latin typeface="+mn-lt"/>
              </a:rPr>
              <a:t>«</a:t>
            </a:r>
            <a:r>
              <a:rPr lang="el-GR" sz="1400" b="1">
                <a:solidFill>
                  <a:prstClr val="black"/>
                </a:solidFill>
              </a:rPr>
              <a:t>Σε γενικές γραμμές, πώς κρίνετε τα μέτρα στήριξης επιχειρήσεων και πολιτών που ανακοίνωσε ο Πρωθυπουργός στη ΔΕΘ</a:t>
            </a:r>
            <a:r>
              <a:rPr lang="el-GR" sz="1400" b="1" smtClean="0">
                <a:solidFill>
                  <a:prstClr val="black"/>
                </a:solidFill>
              </a:rPr>
              <a:t>;»</a:t>
            </a:r>
            <a:endParaRPr lang="en-US" sz="1200" b="1">
              <a:solidFill>
                <a:prstClr val="black"/>
              </a:solidFill>
            </a:endParaRPr>
          </a:p>
        </p:txBody>
      </p:sp>
      <p:graphicFrame>
        <p:nvGraphicFramePr>
          <p:cNvPr id="6" name="Chart 12"/>
          <p:cNvGraphicFramePr>
            <a:graphicFrameLocks/>
          </p:cNvGraphicFramePr>
          <p:nvPr>
            <p:extLst>
              <p:ext uri="{D42A27DB-BD31-4B8C-83A1-F6EECF244321}">
                <p14:modId xmlns:p14="http://schemas.microsoft.com/office/powerpoint/2010/main" xmlns="" val="3611755633"/>
              </p:ext>
            </p:extLst>
          </p:nvPr>
        </p:nvGraphicFramePr>
        <p:xfrm>
          <a:off x="1511660" y="2204864"/>
          <a:ext cx="6768752"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103194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40122"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475656" y="1539837"/>
            <a:ext cx="6840760" cy="523220"/>
          </a:xfrm>
          <a:prstGeom prst="rect">
            <a:avLst/>
          </a:prstGeom>
          <a:noFill/>
        </p:spPr>
        <p:txBody>
          <a:bodyPr wrap="square" rtlCol="0">
            <a:spAutoFit/>
          </a:bodyPr>
          <a:lstStyle/>
          <a:p>
            <a:pPr algn="ctr">
              <a:defRPr sz="1600" b="1" i="0" u="none" strike="noStrike" kern="1200" baseline="0">
                <a:solidFill>
                  <a:prstClr val="black"/>
                </a:solidFill>
                <a:latin typeface="+mn-lt"/>
                <a:ea typeface="+mn-ea"/>
                <a:cs typeface="+mn-cs"/>
              </a:defRPr>
            </a:pPr>
            <a:r>
              <a:rPr lang="el-GR" sz="1400" b="1" smtClean="0">
                <a:latin typeface="+mn-lt"/>
              </a:rPr>
              <a:t>«</a:t>
            </a:r>
            <a:r>
              <a:rPr lang="el-GR" sz="1400" b="1">
                <a:solidFill>
                  <a:prstClr val="black"/>
                </a:solidFill>
              </a:rPr>
              <a:t>Θεωρείτε ότι το αναμενόμενο κύμα ανατιμήσεων θα επηρεάσει αρνητικά την ζήτηση και το κύκλο εργασιών σας</a:t>
            </a:r>
            <a:r>
              <a:rPr lang="el-GR" sz="1400" b="1" smtClean="0">
                <a:solidFill>
                  <a:prstClr val="black"/>
                </a:solidFill>
              </a:rPr>
              <a:t>;»</a:t>
            </a:r>
            <a:endParaRPr lang="en-US" sz="1200" b="1">
              <a:solidFill>
                <a:prstClr val="black"/>
              </a:solidFill>
            </a:endParaRPr>
          </a:p>
        </p:txBody>
      </p:sp>
      <p:graphicFrame>
        <p:nvGraphicFramePr>
          <p:cNvPr id="7" name="Chart 12"/>
          <p:cNvGraphicFramePr>
            <a:graphicFrameLocks/>
          </p:cNvGraphicFramePr>
          <p:nvPr>
            <p:extLst>
              <p:ext uri="{D42A27DB-BD31-4B8C-83A1-F6EECF244321}">
                <p14:modId xmlns:p14="http://schemas.microsoft.com/office/powerpoint/2010/main" xmlns="" val="2892774509"/>
              </p:ext>
            </p:extLst>
          </p:nvPr>
        </p:nvGraphicFramePr>
        <p:xfrm>
          <a:off x="1403648" y="2132856"/>
          <a:ext cx="7056784"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958926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3786188" y="2524125"/>
            <a:ext cx="2143125" cy="3016250"/>
          </a:xfrm>
          <a:prstGeom prst="rect">
            <a:avLst/>
          </a:prstGeom>
          <a:noFill/>
          <a:ln w="9525">
            <a:noFill/>
            <a:miter lim="800000"/>
            <a:headEnd/>
            <a:tailEnd/>
          </a:ln>
        </p:spPr>
      </p:pic>
      <p:sp>
        <p:nvSpPr>
          <p:cNvPr id="8"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a:t>
            </a:r>
          </a:p>
          <a:p>
            <a:pPr algn="ctr"/>
            <a:r>
              <a:rPr lang="el-GR" sz="1400" b="1" dirty="0" smtClean="0">
                <a:latin typeface="+mn-lt"/>
              </a:rPr>
              <a:t>[ΣΥΓΚΡΙΤΙΚΑ ΑΠΟΤΕΛΕΣΜΑΤΑ]</a:t>
            </a:r>
            <a:endParaRPr lang="el-GR" sz="1400" b="1" dirty="0">
              <a:latin typeface="+mn-lt"/>
            </a:endParaRPr>
          </a:p>
        </p:txBody>
      </p:sp>
      <p:sp>
        <p:nvSpPr>
          <p:cNvPr id="7" name="Ορθογώνιο 6"/>
          <p:cNvSpPr/>
          <p:nvPr/>
        </p:nvSpPr>
        <p:spPr>
          <a:xfrm>
            <a:off x="3136730" y="2111156"/>
            <a:ext cx="38706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smtClean="0"/>
              <a:t>ΓΙΑ ΤΗΝ ΥΓΕΙΑ ΣΑΣ</a:t>
            </a:r>
            <a:endParaRPr lang="el-GR" b="1" dirty="0"/>
          </a:p>
        </p:txBody>
      </p:sp>
      <p:graphicFrame>
        <p:nvGraphicFramePr>
          <p:cNvPr id="8" name="Γράφημα 7"/>
          <p:cNvGraphicFramePr>
            <a:graphicFrameLocks/>
          </p:cNvGraphicFramePr>
          <p:nvPr>
            <p:extLst>
              <p:ext uri="{D42A27DB-BD31-4B8C-83A1-F6EECF244321}">
                <p14:modId xmlns:p14="http://schemas.microsoft.com/office/powerpoint/2010/main" xmlns="" val="650429974"/>
              </p:ext>
            </p:extLst>
          </p:nvPr>
        </p:nvGraphicFramePr>
        <p:xfrm>
          <a:off x="1000125" y="2708920"/>
          <a:ext cx="8036371" cy="3312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806955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a:t>
            </a:r>
          </a:p>
          <a:p>
            <a:pPr algn="ctr"/>
            <a:r>
              <a:rPr lang="el-GR" sz="1400" b="1" dirty="0" smtClean="0">
                <a:latin typeface="+mn-lt"/>
              </a:rPr>
              <a:t>[ΣΥΓΚΡΙΤΙΚΑ ΑΠΟΤΕΛΕΣΜΑΤΑ]</a:t>
            </a:r>
            <a:endParaRPr lang="el-GR" sz="1400" b="1" dirty="0">
              <a:latin typeface="+mn-lt"/>
            </a:endParaRPr>
          </a:p>
        </p:txBody>
      </p:sp>
      <p:sp>
        <p:nvSpPr>
          <p:cNvPr id="7" name="Ορθογώνιο 6"/>
          <p:cNvSpPr/>
          <p:nvPr/>
        </p:nvSpPr>
        <p:spPr>
          <a:xfrm>
            <a:off x="3136730" y="2111156"/>
            <a:ext cx="38706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smtClean="0"/>
              <a:t>ΓΙΑ ΤΑ ΟΙΚΟΝΟΜΙΚΑ ΣΑΣ</a:t>
            </a:r>
            <a:endParaRPr lang="el-GR" b="1" dirty="0"/>
          </a:p>
        </p:txBody>
      </p:sp>
      <p:graphicFrame>
        <p:nvGraphicFramePr>
          <p:cNvPr id="6" name="Γράφημα 5"/>
          <p:cNvGraphicFramePr>
            <a:graphicFrameLocks/>
          </p:cNvGraphicFramePr>
          <p:nvPr>
            <p:extLst>
              <p:ext uri="{D42A27DB-BD31-4B8C-83A1-F6EECF244321}">
                <p14:modId xmlns:p14="http://schemas.microsoft.com/office/powerpoint/2010/main" xmlns="" val="840001329"/>
              </p:ext>
            </p:extLst>
          </p:nvPr>
        </p:nvGraphicFramePr>
        <p:xfrm>
          <a:off x="1000125" y="2636912"/>
          <a:ext cx="8143875" cy="33843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708089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dirty="0">
                <a:latin typeface="+mn-lt"/>
              </a:rPr>
              <a:t>«Ποια από τα παρακάτω συναισθήματα θα λέγατε ότι έχετε κυρίως για την επιδημία του κορωνοϊού</a:t>
            </a:r>
            <a:r>
              <a:rPr lang="el-GR" sz="1400" b="1" smtClean="0">
                <a:latin typeface="+mn-lt"/>
              </a:rPr>
              <a:t>;» (μέχρι δύο επιλογές, με </a:t>
            </a:r>
            <a:r>
              <a:rPr lang="el-GR" sz="1400" b="1" dirty="0" smtClean="0">
                <a:latin typeface="+mn-lt"/>
              </a:rPr>
              <a:t>αναφορά)</a:t>
            </a:r>
            <a:endParaRPr lang="el-GR" sz="1400" b="1" dirty="0">
              <a:latin typeface="+mn-lt"/>
            </a:endParaRPr>
          </a:p>
        </p:txBody>
      </p:sp>
      <p:graphicFrame>
        <p:nvGraphicFramePr>
          <p:cNvPr id="5" name="22 - Γράφημα"/>
          <p:cNvGraphicFramePr>
            <a:graphicFrameLocks/>
          </p:cNvGraphicFramePr>
          <p:nvPr>
            <p:extLst>
              <p:ext uri="{D42A27DB-BD31-4B8C-83A1-F6EECF244321}">
                <p14:modId xmlns:p14="http://schemas.microsoft.com/office/powerpoint/2010/main" xmlns="" val="1856786414"/>
              </p:ext>
            </p:extLst>
          </p:nvPr>
        </p:nvGraphicFramePr>
        <p:xfrm>
          <a:off x="1403648" y="2060848"/>
          <a:ext cx="7344816" cy="3960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782785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196752"/>
            <a:ext cx="6840760" cy="738664"/>
          </a:xfrm>
          <a:prstGeom prst="rect">
            <a:avLst/>
          </a:prstGeom>
          <a:noFill/>
        </p:spPr>
        <p:txBody>
          <a:bodyPr wrap="square" rtlCol="0">
            <a:spAutoFit/>
          </a:bodyPr>
          <a:lstStyle/>
          <a:p>
            <a:pPr algn="ctr"/>
            <a:r>
              <a:rPr lang="el-GR" sz="1400" b="1" dirty="0" smtClean="0">
                <a:latin typeface="+mn-lt"/>
              </a:rPr>
              <a:t>«Ποια από τα παρακάτω συναισθήματα θα λέγατε ότι έχετε κυρίως για την επιδημία του κορωνοϊού;» (πολλαπλή επιλογή με αναφορά)</a:t>
            </a:r>
            <a:endParaRPr lang="en-US" sz="1400" b="1" dirty="0" smtClean="0">
              <a:latin typeface="+mn-lt"/>
            </a:endParaRPr>
          </a:p>
          <a:p>
            <a:pPr algn="ctr"/>
            <a:r>
              <a:rPr lang="en-US" sz="1400" b="1" dirty="0" smtClean="0">
                <a:latin typeface="+mn-lt"/>
              </a:rPr>
              <a:t>[</a:t>
            </a:r>
            <a:r>
              <a:rPr lang="el-GR" sz="1400" b="1" dirty="0" smtClean="0">
                <a:latin typeface="+mn-lt"/>
              </a:rPr>
              <a:t>ΣΥΓΚΡΙΤΙΚΑ ΑΠΟΤΕΛΕΣΜΑΤΑ]</a:t>
            </a:r>
          </a:p>
        </p:txBody>
      </p:sp>
      <p:graphicFrame>
        <p:nvGraphicFramePr>
          <p:cNvPr id="5" name="22 - Γράφημα"/>
          <p:cNvGraphicFramePr>
            <a:graphicFrameLocks/>
          </p:cNvGraphicFramePr>
          <p:nvPr>
            <p:extLst>
              <p:ext uri="{D42A27DB-BD31-4B8C-83A1-F6EECF244321}">
                <p14:modId xmlns:p14="http://schemas.microsoft.com/office/powerpoint/2010/main" xmlns="" val="1786898300"/>
              </p:ext>
            </p:extLst>
          </p:nvPr>
        </p:nvGraphicFramePr>
        <p:xfrm>
          <a:off x="1000124" y="1844824"/>
          <a:ext cx="8036372"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35803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smtClean="0">
                <a:latin typeface="+mn-lt"/>
              </a:rPr>
              <a:t>«Σε σχέση με την περίοδο πριν την πανδημία </a:t>
            </a:r>
            <a:r>
              <a:rPr lang="el-GR" sz="1400" b="1" dirty="0" smtClean="0">
                <a:latin typeface="+mn-lt"/>
              </a:rPr>
              <a:t>ποια από τα </a:t>
            </a:r>
            <a:r>
              <a:rPr lang="el-GR" sz="1400" b="1" smtClean="0">
                <a:latin typeface="+mn-lt"/>
              </a:rPr>
              <a:t>παρακάτω κάνετε και </a:t>
            </a:r>
            <a:r>
              <a:rPr lang="el-GR" sz="1400" b="1" dirty="0" smtClean="0">
                <a:latin typeface="+mn-lt"/>
              </a:rPr>
              <a:t>θα συνεχίσετε να κάνετε;» (πολλαπλή επιλογή με αναφορά)</a:t>
            </a:r>
            <a:endParaRPr lang="en-US" sz="1400" b="1" dirty="0" smtClean="0">
              <a:latin typeface="+mn-lt"/>
            </a:endParaRPr>
          </a:p>
        </p:txBody>
      </p:sp>
      <p:graphicFrame>
        <p:nvGraphicFramePr>
          <p:cNvPr id="6" name="22 - Γράφημα"/>
          <p:cNvGraphicFramePr>
            <a:graphicFrameLocks/>
          </p:cNvGraphicFramePr>
          <p:nvPr>
            <p:extLst>
              <p:ext uri="{D42A27DB-BD31-4B8C-83A1-F6EECF244321}">
                <p14:modId xmlns:p14="http://schemas.microsoft.com/office/powerpoint/2010/main" xmlns="" val="2057777348"/>
              </p:ext>
            </p:extLst>
          </p:nvPr>
        </p:nvGraphicFramePr>
        <p:xfrm>
          <a:off x="1187624" y="1916832"/>
          <a:ext cx="7632848"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03648" y="6093296"/>
            <a:ext cx="4936542" cy="507831"/>
          </a:xfrm>
          <a:prstGeom prst="rect">
            <a:avLst/>
          </a:prstGeom>
          <a:noFill/>
        </p:spPr>
        <p:txBody>
          <a:bodyPr wrap="square" rtlCol="0">
            <a:spAutoFit/>
          </a:bodyPr>
          <a:lstStyle/>
          <a:p>
            <a:pPr algn="ctr"/>
            <a:r>
              <a:rPr lang="el-GR" sz="900" b="1" smtClean="0">
                <a:latin typeface="+mn-lt"/>
              </a:rPr>
              <a:t>* Στις παρενθέσεις παρατίθενται τα αποτελέσματα της αντίστοιχης ερώτησης της έρευνας Μαρτίου 2021 όπου η ερώτηση είχε την εξής διατύπωση: </a:t>
            </a:r>
            <a:r>
              <a:rPr lang="el-GR" sz="900" b="1">
                <a:latin typeface="+mn-lt"/>
              </a:rPr>
              <a:t>«Αφού τελειώσει η πανδημία </a:t>
            </a:r>
            <a:r>
              <a:rPr lang="en-US" sz="900" b="1">
                <a:latin typeface="+mn-lt"/>
              </a:rPr>
              <a:t>COVID 19</a:t>
            </a:r>
            <a:r>
              <a:rPr lang="el-GR" sz="900" b="1">
                <a:latin typeface="+mn-lt"/>
              </a:rPr>
              <a:t>, ποια από τα παρακάτω θα κάνετε / θα συνεχίσετε να κάνετε</a:t>
            </a:r>
            <a:r>
              <a:rPr lang="el-GR" sz="900" b="1" smtClean="0">
                <a:latin typeface="+mn-lt"/>
              </a:rPr>
              <a:t>;»</a:t>
            </a:r>
            <a:endParaRPr lang="en-US" sz="900" b="1" dirty="0">
              <a:latin typeface="+mn-lt"/>
            </a:endParaRPr>
          </a:p>
        </p:txBody>
      </p:sp>
    </p:spTree>
    <p:extLst>
      <p:ext uri="{BB962C8B-B14F-4D97-AF65-F5344CB8AC3E}">
        <p14:creationId xmlns:p14="http://schemas.microsoft.com/office/powerpoint/2010/main" xmlns="" val="3395850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a:t>
            </a:r>
            <a:r>
              <a:rPr lang="el-GR" sz="2400" smtClean="0">
                <a:solidFill>
                  <a:srgbClr val="572314"/>
                </a:solidFill>
                <a:effectLst>
                  <a:outerShdw blurRad="38100" dist="38100" dir="2700000" algn="tl">
                    <a:srgbClr val="C0C0C0"/>
                  </a:outerShdw>
                </a:effectLst>
                <a:latin typeface="Corbel" pitchFamily="34" charset="0"/>
              </a:rPr>
              <a:t>– Σεπτέμβριος 2021</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smtClean="0">
                <a:latin typeface="+mn-lt"/>
              </a:rPr>
              <a:t>«Υποθέτοντας ότι μπορείτε να αγοράσετε το ίδιο προϊόν τόσο από ένα φυσικό κατάστημα όσο και από ένα διαδικτυακό κατάστημα (</a:t>
            </a:r>
            <a:r>
              <a:rPr lang="en-US" sz="1400" b="1" smtClean="0">
                <a:latin typeface="+mn-lt"/>
              </a:rPr>
              <a:t>online)</a:t>
            </a:r>
            <a:r>
              <a:rPr lang="el-GR" sz="1400" b="1" smtClean="0">
                <a:latin typeface="+mn-lt"/>
              </a:rPr>
              <a:t>, τι θα προτιμούσατε να κάνετε (για κάθε μια κατηγορία προϊόντων);</a:t>
            </a:r>
            <a:endParaRPr lang="en-US" sz="1400" b="1" dirty="0" smtClean="0">
              <a:latin typeface="+mn-lt"/>
            </a:endParaRPr>
          </a:p>
        </p:txBody>
      </p:sp>
      <p:graphicFrame>
        <p:nvGraphicFramePr>
          <p:cNvPr id="8" name="Γράφημα 7"/>
          <p:cNvGraphicFramePr>
            <a:graphicFrameLocks/>
          </p:cNvGraphicFramePr>
          <p:nvPr>
            <p:extLst>
              <p:ext uri="{D42A27DB-BD31-4B8C-83A1-F6EECF244321}">
                <p14:modId xmlns:p14="http://schemas.microsoft.com/office/powerpoint/2010/main" xmlns="" val="4169531782"/>
              </p:ext>
            </p:extLst>
          </p:nvPr>
        </p:nvGraphicFramePr>
        <p:xfrm>
          <a:off x="987297" y="2007424"/>
          <a:ext cx="8121207" cy="4013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9286775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7211</TotalTime>
  <Words>2060</Words>
  <Application>Microsoft Office PowerPoint</Application>
  <PresentationFormat>Προβολή στην οθόνη (4:3)</PresentationFormat>
  <Paragraphs>433</Paragraphs>
  <Slides>35</Slides>
  <Notes>35</Notes>
  <HiddenSlides>0</HiddenSlides>
  <MMClips>0</MMClips>
  <ScaleCrop>false</ScaleCrop>
  <HeadingPairs>
    <vt:vector size="4" baseType="variant">
      <vt:variant>
        <vt:lpstr>Θέμα</vt:lpstr>
      </vt:variant>
      <vt:variant>
        <vt:i4>1</vt:i4>
      </vt:variant>
      <vt:variant>
        <vt:lpstr>Τίτλοι διαφανειών</vt:lpstr>
      </vt:variant>
      <vt:variant>
        <vt:i4>35</vt:i4>
      </vt:variant>
    </vt:vector>
  </HeadingPairs>
  <TitlesOfParts>
    <vt:vector size="36" baseType="lpstr">
      <vt:lpstr>Solstice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vector>
  </TitlesOfParts>
  <Company>Ανατολικό</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Εμπορικά Κέντρα – Τοπικές Αγορές</dc:title>
  <dc:creator>Πασχάλης Τεμεκενίδης</dc:creator>
  <cp:lastModifiedBy>Alexander Temekenidis</cp:lastModifiedBy>
  <cp:revision>1069</cp:revision>
  <dcterms:created xsi:type="dcterms:W3CDTF">2008-09-25T06:40:00Z</dcterms:created>
  <dcterms:modified xsi:type="dcterms:W3CDTF">2021-10-12T11:02:24Z</dcterms:modified>
</cp:coreProperties>
</file>